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89" r:id="rId2"/>
  </p:sldMasterIdLst>
  <p:notesMasterIdLst>
    <p:notesMasterId r:id="rId54"/>
  </p:notesMasterIdLst>
  <p:sldIdLst>
    <p:sldId id="287" r:id="rId3"/>
    <p:sldId id="292" r:id="rId4"/>
    <p:sldId id="293" r:id="rId5"/>
    <p:sldId id="294" r:id="rId6"/>
    <p:sldId id="295" r:id="rId7"/>
    <p:sldId id="289" r:id="rId8"/>
    <p:sldId id="290" r:id="rId9"/>
    <p:sldId id="288" r:id="rId10"/>
    <p:sldId id="291" r:id="rId11"/>
    <p:sldId id="256" r:id="rId12"/>
    <p:sldId id="257" r:id="rId13"/>
    <p:sldId id="258" r:id="rId14"/>
    <p:sldId id="259" r:id="rId15"/>
    <p:sldId id="260" r:id="rId16"/>
    <p:sldId id="296" r:id="rId17"/>
    <p:sldId id="297" r:id="rId18"/>
    <p:sldId id="298" r:id="rId19"/>
    <p:sldId id="299" r:id="rId20"/>
    <p:sldId id="300" r:id="rId21"/>
    <p:sldId id="301" r:id="rId22"/>
    <p:sldId id="302" r:id="rId23"/>
    <p:sldId id="303" r:id="rId24"/>
    <p:sldId id="261" r:id="rId25"/>
    <p:sldId id="262" r:id="rId26"/>
    <p:sldId id="263" r:id="rId27"/>
    <p:sldId id="264" r:id="rId28"/>
    <p:sldId id="265" r:id="rId29"/>
    <p:sldId id="266" r:id="rId30"/>
    <p:sldId id="267" r:id="rId31"/>
    <p:sldId id="344" r:id="rId32"/>
    <p:sldId id="305" r:id="rId33"/>
    <p:sldId id="345" r:id="rId34"/>
    <p:sldId id="343" r:id="rId35"/>
    <p:sldId id="309" r:id="rId36"/>
    <p:sldId id="310" r:id="rId37"/>
    <p:sldId id="311" r:id="rId38"/>
    <p:sldId id="346" r:id="rId39"/>
    <p:sldId id="268" r:id="rId40"/>
    <p:sldId id="269" r:id="rId41"/>
    <p:sldId id="271" r:id="rId42"/>
    <p:sldId id="280" r:id="rId43"/>
    <p:sldId id="272" r:id="rId44"/>
    <p:sldId id="273" r:id="rId45"/>
    <p:sldId id="274" r:id="rId46"/>
    <p:sldId id="275" r:id="rId47"/>
    <p:sldId id="276" r:id="rId48"/>
    <p:sldId id="277" r:id="rId49"/>
    <p:sldId id="278" r:id="rId50"/>
    <p:sldId id="279" r:id="rId51"/>
    <p:sldId id="281" r:id="rId52"/>
    <p:sldId id="270"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Gill Sans MT" panose="020B0502020104020203" pitchFamily="34" charset="77"/>
      <p:regular r:id="rId59"/>
      <p:bold r:id="rId60"/>
      <p:italic r:id="rId61"/>
      <p:boldItalic r:id="rId62"/>
    </p:embeddedFont>
    <p:embeddedFont>
      <p:font typeface="Maven Pro" pitchFamily="2" charset="77"/>
      <p:regular r:id="rId63"/>
      <p:bold r:id="rId64"/>
    </p:embeddedFont>
    <p:embeddedFont>
      <p:font typeface="Proxima Nova" panose="020B0604020202020204" pitchFamily="34" charset="0"/>
      <p:regular r:id="rId65"/>
      <p:bold r:id="rId66"/>
      <p:italic r:id="rId67"/>
      <p:boldItalic r:id="rId68"/>
    </p:embeddedFont>
    <p:embeddedFont>
      <p:font typeface="Proxima Nova Semibold" panose="020B0604020202020204" pitchFamily="34" charset="0"/>
      <p:regular r:id="rId69"/>
      <p:bold r:id="rId70"/>
      <p:italic r:id="rId71"/>
      <p:boldItalic r:id="rId7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6"/>
    <p:restoredTop sz="84064" autoAdjust="0"/>
  </p:normalViewPr>
  <p:slideViewPr>
    <p:cSldViewPr snapToGrid="0">
      <p:cViewPr varScale="1">
        <p:scale>
          <a:sx n="124" d="100"/>
          <a:sy n="124" d="100"/>
        </p:scale>
        <p:origin x="176" y="296"/>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7.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300F8-2A90-4A46-AECE-3C845094DFE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D37DD3-B6CF-4823-95E8-154914EA0EF3}">
      <dgm:prSet/>
      <dgm:spPr/>
      <dgm:t>
        <a:bodyPr/>
        <a:lstStyle/>
        <a:p>
          <a:r>
            <a:rPr lang="en-IN" b="0" i="0"/>
            <a:t>Techniques for Detecting SARS-CoV-2: A Brief Overview </a:t>
          </a:r>
          <a:endParaRPr lang="en-US"/>
        </a:p>
      </dgm:t>
    </dgm:pt>
    <dgm:pt modelId="{56332086-F332-4F36-8759-73D1B5277C60}" type="parTrans" cxnId="{B0E84B10-5B10-4A2B-91D3-A8BEC928043F}">
      <dgm:prSet/>
      <dgm:spPr/>
      <dgm:t>
        <a:bodyPr/>
        <a:lstStyle/>
        <a:p>
          <a:endParaRPr lang="en-US"/>
        </a:p>
      </dgm:t>
    </dgm:pt>
    <dgm:pt modelId="{36C2A7CF-C73A-40CD-90C3-84C2E217DD89}" type="sibTrans" cxnId="{B0E84B10-5B10-4A2B-91D3-A8BEC928043F}">
      <dgm:prSet/>
      <dgm:spPr/>
      <dgm:t>
        <a:bodyPr/>
        <a:lstStyle/>
        <a:p>
          <a:endParaRPr lang="en-US"/>
        </a:p>
      </dgm:t>
    </dgm:pt>
    <dgm:pt modelId="{A3738AAC-3856-442A-B987-AFF8CD5C2962}">
      <dgm:prSet/>
      <dgm:spPr/>
      <dgm:t>
        <a:bodyPr/>
        <a:lstStyle/>
        <a:p>
          <a:r>
            <a:rPr lang="en-IN" b="0" i="0"/>
            <a:t>Conventional techniques for detecting SARS-CoV-2 include reverse transcription polymerase chain reaction (RT-PCR) and antigen testing. </a:t>
          </a:r>
          <a:endParaRPr lang="en-US"/>
        </a:p>
      </dgm:t>
    </dgm:pt>
    <dgm:pt modelId="{CB7B72F9-E0F5-4042-9E98-7ED610E373E1}" type="parTrans" cxnId="{A144F39C-3688-4ABF-9917-52EA231C4A31}">
      <dgm:prSet/>
      <dgm:spPr/>
      <dgm:t>
        <a:bodyPr/>
        <a:lstStyle/>
        <a:p>
          <a:endParaRPr lang="en-US"/>
        </a:p>
      </dgm:t>
    </dgm:pt>
    <dgm:pt modelId="{7A2E8CCC-3D64-4CAD-9FE4-D5B8CC8524C5}" type="sibTrans" cxnId="{A144F39C-3688-4ABF-9917-52EA231C4A31}">
      <dgm:prSet/>
      <dgm:spPr/>
      <dgm:t>
        <a:bodyPr/>
        <a:lstStyle/>
        <a:p>
          <a:endParaRPr lang="en-US"/>
        </a:p>
      </dgm:t>
    </dgm:pt>
    <dgm:pt modelId="{DF40FB3E-C01E-4F4F-8AA6-049CC0FCB26C}">
      <dgm:prSet/>
      <dgm:spPr/>
      <dgm:t>
        <a:bodyPr/>
        <a:lstStyle/>
        <a:p>
          <a:r>
            <a:rPr lang="en-IN" b="0" i="0"/>
            <a:t>Advantages of AI in SARS-CoV-2 Detection and Prevention Review of AI Methods for SARS-CoV-2 Detection and Prevention </a:t>
          </a:r>
          <a:endParaRPr lang="en-US"/>
        </a:p>
      </dgm:t>
    </dgm:pt>
    <dgm:pt modelId="{567A5188-4D25-4631-9E57-6F7C9F4D02B8}" type="parTrans" cxnId="{6FE6D2E9-3B67-4282-8DDB-65254022C2D3}">
      <dgm:prSet/>
      <dgm:spPr/>
      <dgm:t>
        <a:bodyPr/>
        <a:lstStyle/>
        <a:p>
          <a:endParaRPr lang="en-US"/>
        </a:p>
      </dgm:t>
    </dgm:pt>
    <dgm:pt modelId="{FE055DC7-24EA-4578-8A06-5322309B0620}" type="sibTrans" cxnId="{6FE6D2E9-3B67-4282-8DDB-65254022C2D3}">
      <dgm:prSet/>
      <dgm:spPr/>
      <dgm:t>
        <a:bodyPr/>
        <a:lstStyle/>
        <a:p>
          <a:endParaRPr lang="en-US"/>
        </a:p>
      </dgm:t>
    </dgm:pt>
    <dgm:pt modelId="{B267B1AD-F1CE-4519-BB4E-CD5A8602CCEE}">
      <dgm:prSet/>
      <dgm:spPr/>
      <dgm:t>
        <a:bodyPr/>
        <a:lstStyle/>
        <a:p>
          <a:r>
            <a:rPr lang="en-IN" b="0" i="0"/>
            <a:t>Outline of artificial intelligence (AI) approaches used to identify SARS-CoV-2 (e.g., machine learning, deep learning); AI's benefits and drawbacks; Examples of effective AI applications for SARS-CoV-2 detection; </a:t>
          </a:r>
          <a:endParaRPr lang="en-US"/>
        </a:p>
      </dgm:t>
    </dgm:pt>
    <dgm:pt modelId="{8C5B3C89-D561-4FDC-ABFC-4152D80051B3}" type="parTrans" cxnId="{9F794F73-70CE-4F34-82FB-3BF44B6223A1}">
      <dgm:prSet/>
      <dgm:spPr/>
      <dgm:t>
        <a:bodyPr/>
        <a:lstStyle/>
        <a:p>
          <a:endParaRPr lang="en-US"/>
        </a:p>
      </dgm:t>
    </dgm:pt>
    <dgm:pt modelId="{E8F11242-2EDC-4138-9DEC-832E9CD2A762}" type="sibTrans" cxnId="{9F794F73-70CE-4F34-82FB-3BF44B6223A1}">
      <dgm:prSet/>
      <dgm:spPr/>
      <dgm:t>
        <a:bodyPr/>
        <a:lstStyle/>
        <a:p>
          <a:endParaRPr lang="en-US"/>
        </a:p>
      </dgm:t>
    </dgm:pt>
    <dgm:pt modelId="{0BBBF658-979B-4D6C-B995-69E556BE5C32}">
      <dgm:prSet/>
      <dgm:spPr/>
      <dgm:t>
        <a:bodyPr/>
        <a:lstStyle/>
        <a:p>
          <a:r>
            <a:rPr lang="en-IN" b="0" i="0" dirty="0"/>
            <a:t>Data limits, potential sources of data, and methods for overcoming data restrictions are discussed in the following sections: •Data Collecting and </a:t>
          </a:r>
          <a:r>
            <a:rPr lang="en-IN" b="0" i="0" dirty="0" err="1"/>
            <a:t>Preprocessing•Overview</a:t>
          </a:r>
          <a:r>
            <a:rPr lang="en-IN" b="0" i="0" dirty="0"/>
            <a:t> of data needs for AI-based SARS-CoV-2 </a:t>
          </a:r>
          <a:r>
            <a:rPr lang="en-IN" b="0" i="0" dirty="0" err="1"/>
            <a:t>detection•Challenges</a:t>
          </a:r>
          <a:r>
            <a:rPr lang="en-IN" b="0" i="0" dirty="0"/>
            <a:t> in collecting and preparing SARS-CoV-2 data.</a:t>
          </a:r>
          <a:endParaRPr lang="en-US" dirty="0"/>
        </a:p>
      </dgm:t>
    </dgm:pt>
    <dgm:pt modelId="{33184610-8976-4C01-9D84-EC1DC4F01981}" type="parTrans" cxnId="{1231C263-CC09-4EF3-9B2D-CD3717D38544}">
      <dgm:prSet/>
      <dgm:spPr/>
      <dgm:t>
        <a:bodyPr/>
        <a:lstStyle/>
        <a:p>
          <a:endParaRPr lang="en-US"/>
        </a:p>
      </dgm:t>
    </dgm:pt>
    <dgm:pt modelId="{42469E67-E129-4337-810F-20B8D8D293DA}" type="sibTrans" cxnId="{1231C263-CC09-4EF3-9B2D-CD3717D38544}">
      <dgm:prSet/>
      <dgm:spPr/>
      <dgm:t>
        <a:bodyPr/>
        <a:lstStyle/>
        <a:p>
          <a:endParaRPr lang="en-US"/>
        </a:p>
      </dgm:t>
    </dgm:pt>
    <dgm:pt modelId="{C5FF68BF-56B9-48DB-84C1-92AA0D688330}" type="pres">
      <dgm:prSet presAssocID="{B0F300F8-2A90-4A46-AECE-3C845094DFE9}" presName="root" presStyleCnt="0">
        <dgm:presLayoutVars>
          <dgm:dir/>
          <dgm:resizeHandles val="exact"/>
        </dgm:presLayoutVars>
      </dgm:prSet>
      <dgm:spPr/>
    </dgm:pt>
    <dgm:pt modelId="{867377EB-6333-4BAA-AF3D-5F4124F8180B}" type="pres">
      <dgm:prSet presAssocID="{07D37DD3-B6CF-4823-95E8-154914EA0EF3}" presName="compNode" presStyleCnt="0"/>
      <dgm:spPr/>
    </dgm:pt>
    <dgm:pt modelId="{78EF59B4-8748-4603-BD41-5EC79FA35C45}" type="pres">
      <dgm:prSet presAssocID="{07D37DD3-B6CF-4823-95E8-154914EA0EF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21F85817-DB76-4D63-B39D-CBFC80170751}" type="pres">
      <dgm:prSet presAssocID="{07D37DD3-B6CF-4823-95E8-154914EA0EF3}" presName="spaceRect" presStyleCnt="0"/>
      <dgm:spPr/>
    </dgm:pt>
    <dgm:pt modelId="{C0CA5D2A-1BA5-444C-AD7F-9F96AF348BD3}" type="pres">
      <dgm:prSet presAssocID="{07D37DD3-B6CF-4823-95E8-154914EA0EF3}" presName="textRect" presStyleLbl="revTx" presStyleIdx="0" presStyleCnt="5">
        <dgm:presLayoutVars>
          <dgm:chMax val="1"/>
          <dgm:chPref val="1"/>
        </dgm:presLayoutVars>
      </dgm:prSet>
      <dgm:spPr/>
    </dgm:pt>
    <dgm:pt modelId="{7D0BA54A-DD9A-4A7A-BDF0-492D0B2B13FA}" type="pres">
      <dgm:prSet presAssocID="{36C2A7CF-C73A-40CD-90C3-84C2E217DD89}" presName="sibTrans" presStyleCnt="0"/>
      <dgm:spPr/>
    </dgm:pt>
    <dgm:pt modelId="{75C13C27-DA68-4600-900F-D026A01D7DE7}" type="pres">
      <dgm:prSet presAssocID="{A3738AAC-3856-442A-B987-AFF8CD5C2962}" presName="compNode" presStyleCnt="0"/>
      <dgm:spPr/>
    </dgm:pt>
    <dgm:pt modelId="{E55F7002-2A44-444E-A15F-3529B49C66F8}" type="pres">
      <dgm:prSet presAssocID="{A3738AAC-3856-442A-B987-AFF8CD5C29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24EAAA39-9795-48BA-8AE8-DD1D5362D1E6}" type="pres">
      <dgm:prSet presAssocID="{A3738AAC-3856-442A-B987-AFF8CD5C2962}" presName="spaceRect" presStyleCnt="0"/>
      <dgm:spPr/>
    </dgm:pt>
    <dgm:pt modelId="{F78C8197-49B0-46FA-818A-7110FA437A51}" type="pres">
      <dgm:prSet presAssocID="{A3738AAC-3856-442A-B987-AFF8CD5C2962}" presName="textRect" presStyleLbl="revTx" presStyleIdx="1" presStyleCnt="5">
        <dgm:presLayoutVars>
          <dgm:chMax val="1"/>
          <dgm:chPref val="1"/>
        </dgm:presLayoutVars>
      </dgm:prSet>
      <dgm:spPr/>
    </dgm:pt>
    <dgm:pt modelId="{47480AEA-A250-4038-BC6B-01026CCFC963}" type="pres">
      <dgm:prSet presAssocID="{7A2E8CCC-3D64-4CAD-9FE4-D5B8CC8524C5}" presName="sibTrans" presStyleCnt="0"/>
      <dgm:spPr/>
    </dgm:pt>
    <dgm:pt modelId="{7D9BE32D-26A8-426C-A770-1B537F9E92DC}" type="pres">
      <dgm:prSet presAssocID="{DF40FB3E-C01E-4F4F-8AA6-049CC0FCB26C}" presName="compNode" presStyleCnt="0"/>
      <dgm:spPr/>
    </dgm:pt>
    <dgm:pt modelId="{44335C3C-BE8B-4080-9443-CB10AFC8465F}" type="pres">
      <dgm:prSet presAssocID="{DF40FB3E-C01E-4F4F-8AA6-049CC0FCB2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3F0ECB85-7C7E-4A68-99D4-DB920DC64593}" type="pres">
      <dgm:prSet presAssocID="{DF40FB3E-C01E-4F4F-8AA6-049CC0FCB26C}" presName="spaceRect" presStyleCnt="0"/>
      <dgm:spPr/>
    </dgm:pt>
    <dgm:pt modelId="{7BDCAA4F-F8A1-4428-AF4D-05E60DB5F4E1}" type="pres">
      <dgm:prSet presAssocID="{DF40FB3E-C01E-4F4F-8AA6-049CC0FCB26C}" presName="textRect" presStyleLbl="revTx" presStyleIdx="2" presStyleCnt="5">
        <dgm:presLayoutVars>
          <dgm:chMax val="1"/>
          <dgm:chPref val="1"/>
        </dgm:presLayoutVars>
      </dgm:prSet>
      <dgm:spPr/>
    </dgm:pt>
    <dgm:pt modelId="{18EAB76D-62A3-4E28-A0E7-5B19D18E6B87}" type="pres">
      <dgm:prSet presAssocID="{FE055DC7-24EA-4578-8A06-5322309B0620}" presName="sibTrans" presStyleCnt="0"/>
      <dgm:spPr/>
    </dgm:pt>
    <dgm:pt modelId="{A604DFEE-D6D0-4285-A64B-9D6E17A07522}" type="pres">
      <dgm:prSet presAssocID="{B267B1AD-F1CE-4519-BB4E-CD5A8602CCEE}" presName="compNode" presStyleCnt="0"/>
      <dgm:spPr/>
    </dgm:pt>
    <dgm:pt modelId="{7ED1BD44-BDED-461D-B3D0-4BB1196D4C2B}" type="pres">
      <dgm:prSet presAssocID="{B267B1AD-F1CE-4519-BB4E-CD5A8602CCE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BAFA0061-8384-46D9-922A-62C8E79D89D7}" type="pres">
      <dgm:prSet presAssocID="{B267B1AD-F1CE-4519-BB4E-CD5A8602CCEE}" presName="spaceRect" presStyleCnt="0"/>
      <dgm:spPr/>
    </dgm:pt>
    <dgm:pt modelId="{29EFE455-229D-405F-9706-A102C7B08298}" type="pres">
      <dgm:prSet presAssocID="{B267B1AD-F1CE-4519-BB4E-CD5A8602CCEE}" presName="textRect" presStyleLbl="revTx" presStyleIdx="3" presStyleCnt="5">
        <dgm:presLayoutVars>
          <dgm:chMax val="1"/>
          <dgm:chPref val="1"/>
        </dgm:presLayoutVars>
      </dgm:prSet>
      <dgm:spPr/>
    </dgm:pt>
    <dgm:pt modelId="{3CC88976-D967-42CE-8997-42ED4E9ACC72}" type="pres">
      <dgm:prSet presAssocID="{E8F11242-2EDC-4138-9DEC-832E9CD2A762}" presName="sibTrans" presStyleCnt="0"/>
      <dgm:spPr/>
    </dgm:pt>
    <dgm:pt modelId="{1E88B5E4-423F-4414-9C66-7851175AE5B3}" type="pres">
      <dgm:prSet presAssocID="{0BBBF658-979B-4D6C-B995-69E556BE5C32}" presName="compNode" presStyleCnt="0"/>
      <dgm:spPr/>
    </dgm:pt>
    <dgm:pt modelId="{D8140D55-EE81-4015-BA57-56194196DD53}" type="pres">
      <dgm:prSet presAssocID="{0BBBF658-979B-4D6C-B995-69E556BE5C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296E6EA-5F96-445A-B603-B5B978A42E7C}" type="pres">
      <dgm:prSet presAssocID="{0BBBF658-979B-4D6C-B995-69E556BE5C32}" presName="spaceRect" presStyleCnt="0"/>
      <dgm:spPr/>
    </dgm:pt>
    <dgm:pt modelId="{10BB0053-A497-4851-8D62-E3D2DE8D6D11}" type="pres">
      <dgm:prSet presAssocID="{0BBBF658-979B-4D6C-B995-69E556BE5C32}" presName="textRect" presStyleLbl="revTx" presStyleIdx="4" presStyleCnt="5" custLinFactNeighborX="-8071" custLinFactNeighborY="2703">
        <dgm:presLayoutVars>
          <dgm:chMax val="1"/>
          <dgm:chPref val="1"/>
        </dgm:presLayoutVars>
      </dgm:prSet>
      <dgm:spPr/>
    </dgm:pt>
  </dgm:ptLst>
  <dgm:cxnLst>
    <dgm:cxn modelId="{B0E84B10-5B10-4A2B-91D3-A8BEC928043F}" srcId="{B0F300F8-2A90-4A46-AECE-3C845094DFE9}" destId="{07D37DD3-B6CF-4823-95E8-154914EA0EF3}" srcOrd="0" destOrd="0" parTransId="{56332086-F332-4F36-8759-73D1B5277C60}" sibTransId="{36C2A7CF-C73A-40CD-90C3-84C2E217DD89}"/>
    <dgm:cxn modelId="{6AF0E424-640D-D340-BFB2-76C9491AF366}" type="presOf" srcId="{DF40FB3E-C01E-4F4F-8AA6-049CC0FCB26C}" destId="{7BDCAA4F-F8A1-4428-AF4D-05E60DB5F4E1}" srcOrd="0" destOrd="0" presId="urn:microsoft.com/office/officeart/2018/2/layout/IconLabelList"/>
    <dgm:cxn modelId="{B7E0A031-D58D-3B47-ACCB-F00E75B7FDFE}" type="presOf" srcId="{07D37DD3-B6CF-4823-95E8-154914EA0EF3}" destId="{C0CA5D2A-1BA5-444C-AD7F-9F96AF348BD3}" srcOrd="0" destOrd="0" presId="urn:microsoft.com/office/officeart/2018/2/layout/IconLabelList"/>
    <dgm:cxn modelId="{1231C263-CC09-4EF3-9B2D-CD3717D38544}" srcId="{B0F300F8-2A90-4A46-AECE-3C845094DFE9}" destId="{0BBBF658-979B-4D6C-B995-69E556BE5C32}" srcOrd="4" destOrd="0" parTransId="{33184610-8976-4C01-9D84-EC1DC4F01981}" sibTransId="{42469E67-E129-4337-810F-20B8D8D293DA}"/>
    <dgm:cxn modelId="{9F794F73-70CE-4F34-82FB-3BF44B6223A1}" srcId="{B0F300F8-2A90-4A46-AECE-3C845094DFE9}" destId="{B267B1AD-F1CE-4519-BB4E-CD5A8602CCEE}" srcOrd="3" destOrd="0" parTransId="{8C5B3C89-D561-4FDC-ABFC-4152D80051B3}" sibTransId="{E8F11242-2EDC-4138-9DEC-832E9CD2A762}"/>
    <dgm:cxn modelId="{A144F39C-3688-4ABF-9917-52EA231C4A31}" srcId="{B0F300F8-2A90-4A46-AECE-3C845094DFE9}" destId="{A3738AAC-3856-442A-B987-AFF8CD5C2962}" srcOrd="1" destOrd="0" parTransId="{CB7B72F9-E0F5-4042-9E98-7ED610E373E1}" sibTransId="{7A2E8CCC-3D64-4CAD-9FE4-D5B8CC8524C5}"/>
    <dgm:cxn modelId="{90683E9D-064B-4343-960E-505DF6AB1161}" type="presOf" srcId="{A3738AAC-3856-442A-B987-AFF8CD5C2962}" destId="{F78C8197-49B0-46FA-818A-7110FA437A51}" srcOrd="0" destOrd="0" presId="urn:microsoft.com/office/officeart/2018/2/layout/IconLabelList"/>
    <dgm:cxn modelId="{D091C1A5-25BF-4046-8254-A164EA823C17}" type="presOf" srcId="{B0F300F8-2A90-4A46-AECE-3C845094DFE9}" destId="{C5FF68BF-56B9-48DB-84C1-92AA0D688330}" srcOrd="0" destOrd="0" presId="urn:microsoft.com/office/officeart/2018/2/layout/IconLabelList"/>
    <dgm:cxn modelId="{9ECAF2B2-C5F1-514F-8E98-387E94F26293}" type="presOf" srcId="{0BBBF658-979B-4D6C-B995-69E556BE5C32}" destId="{10BB0053-A497-4851-8D62-E3D2DE8D6D11}" srcOrd="0" destOrd="0" presId="urn:microsoft.com/office/officeart/2018/2/layout/IconLabelList"/>
    <dgm:cxn modelId="{9FC37DDC-5558-A94C-B8EE-3C5E34501589}" type="presOf" srcId="{B267B1AD-F1CE-4519-BB4E-CD5A8602CCEE}" destId="{29EFE455-229D-405F-9706-A102C7B08298}" srcOrd="0" destOrd="0" presId="urn:microsoft.com/office/officeart/2018/2/layout/IconLabelList"/>
    <dgm:cxn modelId="{6FE6D2E9-3B67-4282-8DDB-65254022C2D3}" srcId="{B0F300F8-2A90-4A46-AECE-3C845094DFE9}" destId="{DF40FB3E-C01E-4F4F-8AA6-049CC0FCB26C}" srcOrd="2" destOrd="0" parTransId="{567A5188-4D25-4631-9E57-6F7C9F4D02B8}" sibTransId="{FE055DC7-24EA-4578-8A06-5322309B0620}"/>
    <dgm:cxn modelId="{0F65FDC5-8C92-3040-BF94-D7CB125A89E8}" type="presParOf" srcId="{C5FF68BF-56B9-48DB-84C1-92AA0D688330}" destId="{867377EB-6333-4BAA-AF3D-5F4124F8180B}" srcOrd="0" destOrd="0" presId="urn:microsoft.com/office/officeart/2018/2/layout/IconLabelList"/>
    <dgm:cxn modelId="{B1584E20-08A8-E740-9C44-A6F34013A761}" type="presParOf" srcId="{867377EB-6333-4BAA-AF3D-5F4124F8180B}" destId="{78EF59B4-8748-4603-BD41-5EC79FA35C45}" srcOrd="0" destOrd="0" presId="urn:microsoft.com/office/officeart/2018/2/layout/IconLabelList"/>
    <dgm:cxn modelId="{AD9C08C2-5A37-1B4D-8A0A-88A483BE1633}" type="presParOf" srcId="{867377EB-6333-4BAA-AF3D-5F4124F8180B}" destId="{21F85817-DB76-4D63-B39D-CBFC80170751}" srcOrd="1" destOrd="0" presId="urn:microsoft.com/office/officeart/2018/2/layout/IconLabelList"/>
    <dgm:cxn modelId="{11D8C7AF-53E8-A943-9EF8-62B58265191A}" type="presParOf" srcId="{867377EB-6333-4BAA-AF3D-5F4124F8180B}" destId="{C0CA5D2A-1BA5-444C-AD7F-9F96AF348BD3}" srcOrd="2" destOrd="0" presId="urn:microsoft.com/office/officeart/2018/2/layout/IconLabelList"/>
    <dgm:cxn modelId="{72AC4930-18E0-884A-A743-AF29DF92E46D}" type="presParOf" srcId="{C5FF68BF-56B9-48DB-84C1-92AA0D688330}" destId="{7D0BA54A-DD9A-4A7A-BDF0-492D0B2B13FA}" srcOrd="1" destOrd="0" presId="urn:microsoft.com/office/officeart/2018/2/layout/IconLabelList"/>
    <dgm:cxn modelId="{A17771B4-E755-6640-B98D-1A87510DFF78}" type="presParOf" srcId="{C5FF68BF-56B9-48DB-84C1-92AA0D688330}" destId="{75C13C27-DA68-4600-900F-D026A01D7DE7}" srcOrd="2" destOrd="0" presId="urn:microsoft.com/office/officeart/2018/2/layout/IconLabelList"/>
    <dgm:cxn modelId="{7B8ED2C8-48DE-7947-B5A4-8A32F0704F0C}" type="presParOf" srcId="{75C13C27-DA68-4600-900F-D026A01D7DE7}" destId="{E55F7002-2A44-444E-A15F-3529B49C66F8}" srcOrd="0" destOrd="0" presId="urn:microsoft.com/office/officeart/2018/2/layout/IconLabelList"/>
    <dgm:cxn modelId="{FD84DC73-8D65-614A-815B-7EF4293390B3}" type="presParOf" srcId="{75C13C27-DA68-4600-900F-D026A01D7DE7}" destId="{24EAAA39-9795-48BA-8AE8-DD1D5362D1E6}" srcOrd="1" destOrd="0" presId="urn:microsoft.com/office/officeart/2018/2/layout/IconLabelList"/>
    <dgm:cxn modelId="{1D67C45F-31C1-CF41-9733-09F95829A256}" type="presParOf" srcId="{75C13C27-DA68-4600-900F-D026A01D7DE7}" destId="{F78C8197-49B0-46FA-818A-7110FA437A51}" srcOrd="2" destOrd="0" presId="urn:microsoft.com/office/officeart/2018/2/layout/IconLabelList"/>
    <dgm:cxn modelId="{932C129A-6998-A047-8221-9A5481D48FB0}" type="presParOf" srcId="{C5FF68BF-56B9-48DB-84C1-92AA0D688330}" destId="{47480AEA-A250-4038-BC6B-01026CCFC963}" srcOrd="3" destOrd="0" presId="urn:microsoft.com/office/officeart/2018/2/layout/IconLabelList"/>
    <dgm:cxn modelId="{B791D95A-B417-E446-B300-411A3D0C9171}" type="presParOf" srcId="{C5FF68BF-56B9-48DB-84C1-92AA0D688330}" destId="{7D9BE32D-26A8-426C-A770-1B537F9E92DC}" srcOrd="4" destOrd="0" presId="urn:microsoft.com/office/officeart/2018/2/layout/IconLabelList"/>
    <dgm:cxn modelId="{04982639-B7EF-3749-B750-238D7FA458A0}" type="presParOf" srcId="{7D9BE32D-26A8-426C-A770-1B537F9E92DC}" destId="{44335C3C-BE8B-4080-9443-CB10AFC8465F}" srcOrd="0" destOrd="0" presId="urn:microsoft.com/office/officeart/2018/2/layout/IconLabelList"/>
    <dgm:cxn modelId="{9260B341-F33C-E345-9B2A-159A8B16E08A}" type="presParOf" srcId="{7D9BE32D-26A8-426C-A770-1B537F9E92DC}" destId="{3F0ECB85-7C7E-4A68-99D4-DB920DC64593}" srcOrd="1" destOrd="0" presId="urn:microsoft.com/office/officeart/2018/2/layout/IconLabelList"/>
    <dgm:cxn modelId="{F88511B4-495D-EF4D-AE01-ECA4B34000B8}" type="presParOf" srcId="{7D9BE32D-26A8-426C-A770-1B537F9E92DC}" destId="{7BDCAA4F-F8A1-4428-AF4D-05E60DB5F4E1}" srcOrd="2" destOrd="0" presId="urn:microsoft.com/office/officeart/2018/2/layout/IconLabelList"/>
    <dgm:cxn modelId="{0B786CC7-F518-6545-82CF-7074D93F71A4}" type="presParOf" srcId="{C5FF68BF-56B9-48DB-84C1-92AA0D688330}" destId="{18EAB76D-62A3-4E28-A0E7-5B19D18E6B87}" srcOrd="5" destOrd="0" presId="urn:microsoft.com/office/officeart/2018/2/layout/IconLabelList"/>
    <dgm:cxn modelId="{E2785D92-2A88-4F47-A60E-A16D3989C966}" type="presParOf" srcId="{C5FF68BF-56B9-48DB-84C1-92AA0D688330}" destId="{A604DFEE-D6D0-4285-A64B-9D6E17A07522}" srcOrd="6" destOrd="0" presId="urn:microsoft.com/office/officeart/2018/2/layout/IconLabelList"/>
    <dgm:cxn modelId="{A31F1DC3-EA30-1842-89F8-5C6DF654EA7A}" type="presParOf" srcId="{A604DFEE-D6D0-4285-A64B-9D6E17A07522}" destId="{7ED1BD44-BDED-461D-B3D0-4BB1196D4C2B}" srcOrd="0" destOrd="0" presId="urn:microsoft.com/office/officeart/2018/2/layout/IconLabelList"/>
    <dgm:cxn modelId="{4C17E7FA-3B61-A14E-9958-F70DF01EB9AD}" type="presParOf" srcId="{A604DFEE-D6D0-4285-A64B-9D6E17A07522}" destId="{BAFA0061-8384-46D9-922A-62C8E79D89D7}" srcOrd="1" destOrd="0" presId="urn:microsoft.com/office/officeart/2018/2/layout/IconLabelList"/>
    <dgm:cxn modelId="{F454509D-10E4-A04E-968B-5435313507DE}" type="presParOf" srcId="{A604DFEE-D6D0-4285-A64B-9D6E17A07522}" destId="{29EFE455-229D-405F-9706-A102C7B08298}" srcOrd="2" destOrd="0" presId="urn:microsoft.com/office/officeart/2018/2/layout/IconLabelList"/>
    <dgm:cxn modelId="{B4789DE0-4846-884E-BEC4-B124D0998201}" type="presParOf" srcId="{C5FF68BF-56B9-48DB-84C1-92AA0D688330}" destId="{3CC88976-D967-42CE-8997-42ED4E9ACC72}" srcOrd="7" destOrd="0" presId="urn:microsoft.com/office/officeart/2018/2/layout/IconLabelList"/>
    <dgm:cxn modelId="{CEACABA7-863A-8942-8745-06674450B4F2}" type="presParOf" srcId="{C5FF68BF-56B9-48DB-84C1-92AA0D688330}" destId="{1E88B5E4-423F-4414-9C66-7851175AE5B3}" srcOrd="8" destOrd="0" presId="urn:microsoft.com/office/officeart/2018/2/layout/IconLabelList"/>
    <dgm:cxn modelId="{C78C149D-AFBF-BD43-8CF3-A11E7A37FF3B}" type="presParOf" srcId="{1E88B5E4-423F-4414-9C66-7851175AE5B3}" destId="{D8140D55-EE81-4015-BA57-56194196DD53}" srcOrd="0" destOrd="0" presId="urn:microsoft.com/office/officeart/2018/2/layout/IconLabelList"/>
    <dgm:cxn modelId="{4327E0B4-F226-C94B-B3D0-995E161E60B6}" type="presParOf" srcId="{1E88B5E4-423F-4414-9C66-7851175AE5B3}" destId="{1296E6EA-5F96-445A-B603-B5B978A42E7C}" srcOrd="1" destOrd="0" presId="urn:microsoft.com/office/officeart/2018/2/layout/IconLabelList"/>
    <dgm:cxn modelId="{A96D379A-4E62-F049-8495-22B7E59CD497}" type="presParOf" srcId="{1E88B5E4-423F-4414-9C66-7851175AE5B3}" destId="{10BB0053-A497-4851-8D62-E3D2DE8D6D1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3BB180-33F4-49B5-ABBA-A6F4073081C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256A58-7D5F-4F81-B442-09B99B635963}">
      <dgm:prSet/>
      <dgm:spPr/>
      <dgm:t>
        <a:bodyPr/>
        <a:lstStyle/>
        <a:p>
          <a:r>
            <a:rPr lang="en-US"/>
            <a:t>1. Team velocity chart</a:t>
          </a:r>
        </a:p>
      </dgm:t>
    </dgm:pt>
    <dgm:pt modelId="{FE67F09C-7F77-4D4F-92FE-371A56A12B47}" type="parTrans" cxnId="{D70B5894-C189-4D4D-8108-38A160F52AC7}">
      <dgm:prSet/>
      <dgm:spPr/>
      <dgm:t>
        <a:bodyPr/>
        <a:lstStyle/>
        <a:p>
          <a:endParaRPr lang="en-US"/>
        </a:p>
      </dgm:t>
    </dgm:pt>
    <dgm:pt modelId="{3C44DB17-9702-4C0B-86A3-8A87B0D98C5C}" type="sibTrans" cxnId="{D70B5894-C189-4D4D-8108-38A160F52AC7}">
      <dgm:prSet/>
      <dgm:spPr/>
      <dgm:t>
        <a:bodyPr/>
        <a:lstStyle/>
        <a:p>
          <a:endParaRPr lang="en-US"/>
        </a:p>
      </dgm:t>
    </dgm:pt>
    <dgm:pt modelId="{B7EF07B1-C024-4602-83C1-9972C0B3C81E}">
      <dgm:prSet/>
      <dgm:spPr/>
      <dgm:t>
        <a:bodyPr/>
        <a:lstStyle/>
        <a:p>
          <a:r>
            <a:rPr lang="en-US"/>
            <a:t>2.burn chart</a:t>
          </a:r>
        </a:p>
      </dgm:t>
    </dgm:pt>
    <dgm:pt modelId="{96758EB6-A741-436B-AB49-9483F8B6D1C0}" type="parTrans" cxnId="{E2939DA8-60AE-4E02-A3B8-B42D3E4FD418}">
      <dgm:prSet/>
      <dgm:spPr/>
      <dgm:t>
        <a:bodyPr/>
        <a:lstStyle/>
        <a:p>
          <a:endParaRPr lang="en-US"/>
        </a:p>
      </dgm:t>
    </dgm:pt>
    <dgm:pt modelId="{BDA6DAF6-B3F5-4695-9390-031CA615E16B}" type="sibTrans" cxnId="{E2939DA8-60AE-4E02-A3B8-B42D3E4FD418}">
      <dgm:prSet/>
      <dgm:spPr/>
      <dgm:t>
        <a:bodyPr/>
        <a:lstStyle/>
        <a:p>
          <a:endParaRPr lang="en-US"/>
        </a:p>
      </dgm:t>
    </dgm:pt>
    <dgm:pt modelId="{516269F8-0F74-40CB-9F22-BB98461C92EF}">
      <dgm:prSet/>
      <dgm:spPr/>
      <dgm:t>
        <a:bodyPr/>
        <a:lstStyle/>
        <a:p>
          <a:r>
            <a:rPr lang="en-US"/>
            <a:t>3.user-stories</a:t>
          </a:r>
        </a:p>
      </dgm:t>
    </dgm:pt>
    <dgm:pt modelId="{CFA6771D-A6B8-40F1-B30E-0F97C12E6422}" type="parTrans" cxnId="{6DD2266B-43DB-4F91-A622-A4CBB716A622}">
      <dgm:prSet/>
      <dgm:spPr/>
      <dgm:t>
        <a:bodyPr/>
        <a:lstStyle/>
        <a:p>
          <a:endParaRPr lang="en-US"/>
        </a:p>
      </dgm:t>
    </dgm:pt>
    <dgm:pt modelId="{E9901847-8E33-40B9-B5A7-8C62B50025FE}" type="sibTrans" cxnId="{6DD2266B-43DB-4F91-A622-A4CBB716A622}">
      <dgm:prSet/>
      <dgm:spPr/>
      <dgm:t>
        <a:bodyPr/>
        <a:lstStyle/>
        <a:p>
          <a:endParaRPr lang="en-US"/>
        </a:p>
      </dgm:t>
    </dgm:pt>
    <dgm:pt modelId="{AAFB5587-4A39-4CA3-B06F-EF375A09AF6E}" type="pres">
      <dgm:prSet presAssocID="{E03BB180-33F4-49B5-ABBA-A6F4073081CA}" presName="root" presStyleCnt="0">
        <dgm:presLayoutVars>
          <dgm:dir/>
          <dgm:resizeHandles val="exact"/>
        </dgm:presLayoutVars>
      </dgm:prSet>
      <dgm:spPr/>
    </dgm:pt>
    <dgm:pt modelId="{2E77B156-3105-460F-A1B9-8EDBE3AD1CF0}" type="pres">
      <dgm:prSet presAssocID="{AA256A58-7D5F-4F81-B442-09B99B635963}" presName="compNode" presStyleCnt="0"/>
      <dgm:spPr/>
    </dgm:pt>
    <dgm:pt modelId="{4B31C020-8E1F-4A5A-8ABB-2FD04DF5DE5A}" type="pres">
      <dgm:prSet presAssocID="{AA256A58-7D5F-4F81-B442-09B99B6359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8A8C219B-B5BF-46A9-8749-99F66D1D88B8}" type="pres">
      <dgm:prSet presAssocID="{AA256A58-7D5F-4F81-B442-09B99B635963}" presName="spaceRect" presStyleCnt="0"/>
      <dgm:spPr/>
    </dgm:pt>
    <dgm:pt modelId="{291697D9-25FA-4EF4-8A7A-AF09410C69BC}" type="pres">
      <dgm:prSet presAssocID="{AA256A58-7D5F-4F81-B442-09B99B635963}" presName="textRect" presStyleLbl="revTx" presStyleIdx="0" presStyleCnt="3">
        <dgm:presLayoutVars>
          <dgm:chMax val="1"/>
          <dgm:chPref val="1"/>
        </dgm:presLayoutVars>
      </dgm:prSet>
      <dgm:spPr/>
    </dgm:pt>
    <dgm:pt modelId="{96329E03-F90F-40EB-91D1-F25C34E08AA7}" type="pres">
      <dgm:prSet presAssocID="{3C44DB17-9702-4C0B-86A3-8A87B0D98C5C}" presName="sibTrans" presStyleCnt="0"/>
      <dgm:spPr/>
    </dgm:pt>
    <dgm:pt modelId="{96030008-6CD7-41B2-8DAB-B20FDD3F733F}" type="pres">
      <dgm:prSet presAssocID="{B7EF07B1-C024-4602-83C1-9972C0B3C81E}" presName="compNode" presStyleCnt="0"/>
      <dgm:spPr/>
    </dgm:pt>
    <dgm:pt modelId="{B171F3B0-8ECC-4259-BBED-BFA1B4CCB9C1}" type="pres">
      <dgm:prSet presAssocID="{B7EF07B1-C024-4602-83C1-9972C0B3C8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
        </a:ext>
      </dgm:extLst>
    </dgm:pt>
    <dgm:pt modelId="{A12B9ED7-A606-4B79-988C-CF0E2AD2A694}" type="pres">
      <dgm:prSet presAssocID="{B7EF07B1-C024-4602-83C1-9972C0B3C81E}" presName="spaceRect" presStyleCnt="0"/>
      <dgm:spPr/>
    </dgm:pt>
    <dgm:pt modelId="{81D396FB-114F-418B-A8F3-9E1D390497A6}" type="pres">
      <dgm:prSet presAssocID="{B7EF07B1-C024-4602-83C1-9972C0B3C81E}" presName="textRect" presStyleLbl="revTx" presStyleIdx="1" presStyleCnt="3">
        <dgm:presLayoutVars>
          <dgm:chMax val="1"/>
          <dgm:chPref val="1"/>
        </dgm:presLayoutVars>
      </dgm:prSet>
      <dgm:spPr/>
    </dgm:pt>
    <dgm:pt modelId="{477D8BB5-4E44-4783-9DFE-C284F0653983}" type="pres">
      <dgm:prSet presAssocID="{BDA6DAF6-B3F5-4695-9390-031CA615E16B}" presName="sibTrans" presStyleCnt="0"/>
      <dgm:spPr/>
    </dgm:pt>
    <dgm:pt modelId="{7B6188E5-C445-461C-B00F-99C451744AE4}" type="pres">
      <dgm:prSet presAssocID="{516269F8-0F74-40CB-9F22-BB98461C92EF}" presName="compNode" presStyleCnt="0"/>
      <dgm:spPr/>
    </dgm:pt>
    <dgm:pt modelId="{FA31D590-2518-4A9A-B08B-D19988E2FEC0}" type="pres">
      <dgm:prSet presAssocID="{516269F8-0F74-40CB-9F22-BB98461C92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0CFCF1B4-5F5F-4719-9BF7-E25582D4C008}" type="pres">
      <dgm:prSet presAssocID="{516269F8-0F74-40CB-9F22-BB98461C92EF}" presName="spaceRect" presStyleCnt="0"/>
      <dgm:spPr/>
    </dgm:pt>
    <dgm:pt modelId="{FDB46AE3-677F-47A8-BB97-DFECB5387418}" type="pres">
      <dgm:prSet presAssocID="{516269F8-0F74-40CB-9F22-BB98461C92EF}" presName="textRect" presStyleLbl="revTx" presStyleIdx="2" presStyleCnt="3">
        <dgm:presLayoutVars>
          <dgm:chMax val="1"/>
          <dgm:chPref val="1"/>
        </dgm:presLayoutVars>
      </dgm:prSet>
      <dgm:spPr/>
    </dgm:pt>
  </dgm:ptLst>
  <dgm:cxnLst>
    <dgm:cxn modelId="{86859B0B-8A29-42C6-AEFA-ADBD30FD609A}" type="presOf" srcId="{E03BB180-33F4-49B5-ABBA-A6F4073081CA}" destId="{AAFB5587-4A39-4CA3-B06F-EF375A09AF6E}" srcOrd="0" destOrd="0" presId="urn:microsoft.com/office/officeart/2018/2/layout/IconLabelList"/>
    <dgm:cxn modelId="{BA5E3A3C-32BF-4388-A521-D9DA01C02E83}" type="presOf" srcId="{516269F8-0F74-40CB-9F22-BB98461C92EF}" destId="{FDB46AE3-677F-47A8-BB97-DFECB5387418}" srcOrd="0" destOrd="0" presId="urn:microsoft.com/office/officeart/2018/2/layout/IconLabelList"/>
    <dgm:cxn modelId="{3C7F5B49-CEBC-4985-81F9-6EA6FAA141DD}" type="presOf" srcId="{AA256A58-7D5F-4F81-B442-09B99B635963}" destId="{291697D9-25FA-4EF4-8A7A-AF09410C69BC}" srcOrd="0" destOrd="0" presId="urn:microsoft.com/office/officeart/2018/2/layout/IconLabelList"/>
    <dgm:cxn modelId="{6DD2266B-43DB-4F91-A622-A4CBB716A622}" srcId="{E03BB180-33F4-49B5-ABBA-A6F4073081CA}" destId="{516269F8-0F74-40CB-9F22-BB98461C92EF}" srcOrd="2" destOrd="0" parTransId="{CFA6771D-A6B8-40F1-B30E-0F97C12E6422}" sibTransId="{E9901847-8E33-40B9-B5A7-8C62B50025FE}"/>
    <dgm:cxn modelId="{D70B5894-C189-4D4D-8108-38A160F52AC7}" srcId="{E03BB180-33F4-49B5-ABBA-A6F4073081CA}" destId="{AA256A58-7D5F-4F81-B442-09B99B635963}" srcOrd="0" destOrd="0" parTransId="{FE67F09C-7F77-4D4F-92FE-371A56A12B47}" sibTransId="{3C44DB17-9702-4C0B-86A3-8A87B0D98C5C}"/>
    <dgm:cxn modelId="{E2939DA8-60AE-4E02-A3B8-B42D3E4FD418}" srcId="{E03BB180-33F4-49B5-ABBA-A6F4073081CA}" destId="{B7EF07B1-C024-4602-83C1-9972C0B3C81E}" srcOrd="1" destOrd="0" parTransId="{96758EB6-A741-436B-AB49-9483F8B6D1C0}" sibTransId="{BDA6DAF6-B3F5-4695-9390-031CA615E16B}"/>
    <dgm:cxn modelId="{957BD4AB-B8BA-4F85-8119-F2BDF23C3C77}" type="presOf" srcId="{B7EF07B1-C024-4602-83C1-9972C0B3C81E}" destId="{81D396FB-114F-418B-A8F3-9E1D390497A6}" srcOrd="0" destOrd="0" presId="urn:microsoft.com/office/officeart/2018/2/layout/IconLabelList"/>
    <dgm:cxn modelId="{6B29E014-96CA-48FE-BEBF-F0D72B736E95}" type="presParOf" srcId="{AAFB5587-4A39-4CA3-B06F-EF375A09AF6E}" destId="{2E77B156-3105-460F-A1B9-8EDBE3AD1CF0}" srcOrd="0" destOrd="0" presId="urn:microsoft.com/office/officeart/2018/2/layout/IconLabelList"/>
    <dgm:cxn modelId="{37583563-A913-400A-9911-8D8E474EE7B1}" type="presParOf" srcId="{2E77B156-3105-460F-A1B9-8EDBE3AD1CF0}" destId="{4B31C020-8E1F-4A5A-8ABB-2FD04DF5DE5A}" srcOrd="0" destOrd="0" presId="urn:microsoft.com/office/officeart/2018/2/layout/IconLabelList"/>
    <dgm:cxn modelId="{7AD28C68-EB14-40E8-BDC3-E294D56265D5}" type="presParOf" srcId="{2E77B156-3105-460F-A1B9-8EDBE3AD1CF0}" destId="{8A8C219B-B5BF-46A9-8749-99F66D1D88B8}" srcOrd="1" destOrd="0" presId="urn:microsoft.com/office/officeart/2018/2/layout/IconLabelList"/>
    <dgm:cxn modelId="{DA7E4B78-B67E-4D89-8EF4-B79B7766416B}" type="presParOf" srcId="{2E77B156-3105-460F-A1B9-8EDBE3AD1CF0}" destId="{291697D9-25FA-4EF4-8A7A-AF09410C69BC}" srcOrd="2" destOrd="0" presId="urn:microsoft.com/office/officeart/2018/2/layout/IconLabelList"/>
    <dgm:cxn modelId="{784888CA-5EFF-4260-ABDC-503DAAC0A97E}" type="presParOf" srcId="{AAFB5587-4A39-4CA3-B06F-EF375A09AF6E}" destId="{96329E03-F90F-40EB-91D1-F25C34E08AA7}" srcOrd="1" destOrd="0" presId="urn:microsoft.com/office/officeart/2018/2/layout/IconLabelList"/>
    <dgm:cxn modelId="{48D2E3C7-D530-42E4-AB87-47A4D8155B7E}" type="presParOf" srcId="{AAFB5587-4A39-4CA3-B06F-EF375A09AF6E}" destId="{96030008-6CD7-41B2-8DAB-B20FDD3F733F}" srcOrd="2" destOrd="0" presId="urn:microsoft.com/office/officeart/2018/2/layout/IconLabelList"/>
    <dgm:cxn modelId="{179979DD-9CB1-4AD5-BDA1-F9FFE242FEA1}" type="presParOf" srcId="{96030008-6CD7-41B2-8DAB-B20FDD3F733F}" destId="{B171F3B0-8ECC-4259-BBED-BFA1B4CCB9C1}" srcOrd="0" destOrd="0" presId="urn:microsoft.com/office/officeart/2018/2/layout/IconLabelList"/>
    <dgm:cxn modelId="{0370F347-12F6-423B-A993-151B7EEFDA97}" type="presParOf" srcId="{96030008-6CD7-41B2-8DAB-B20FDD3F733F}" destId="{A12B9ED7-A606-4B79-988C-CF0E2AD2A694}" srcOrd="1" destOrd="0" presId="urn:microsoft.com/office/officeart/2018/2/layout/IconLabelList"/>
    <dgm:cxn modelId="{44A3C6B8-7C3A-404B-BF30-AEF981BD3695}" type="presParOf" srcId="{96030008-6CD7-41B2-8DAB-B20FDD3F733F}" destId="{81D396FB-114F-418B-A8F3-9E1D390497A6}" srcOrd="2" destOrd="0" presId="urn:microsoft.com/office/officeart/2018/2/layout/IconLabelList"/>
    <dgm:cxn modelId="{3E3B4F00-ACC3-4098-BB67-FC86A3C51C88}" type="presParOf" srcId="{AAFB5587-4A39-4CA3-B06F-EF375A09AF6E}" destId="{477D8BB5-4E44-4783-9DFE-C284F0653983}" srcOrd="3" destOrd="0" presId="urn:microsoft.com/office/officeart/2018/2/layout/IconLabelList"/>
    <dgm:cxn modelId="{42E6D04E-D6AE-42DD-968D-D99A73FE876F}" type="presParOf" srcId="{AAFB5587-4A39-4CA3-B06F-EF375A09AF6E}" destId="{7B6188E5-C445-461C-B00F-99C451744AE4}" srcOrd="4" destOrd="0" presId="urn:microsoft.com/office/officeart/2018/2/layout/IconLabelList"/>
    <dgm:cxn modelId="{7AF92961-8280-403A-BB46-C1A84FEA16D6}" type="presParOf" srcId="{7B6188E5-C445-461C-B00F-99C451744AE4}" destId="{FA31D590-2518-4A9A-B08B-D19988E2FEC0}" srcOrd="0" destOrd="0" presId="urn:microsoft.com/office/officeart/2018/2/layout/IconLabelList"/>
    <dgm:cxn modelId="{F91B8442-BC6D-4B49-A175-494A75195DEE}" type="presParOf" srcId="{7B6188E5-C445-461C-B00F-99C451744AE4}" destId="{0CFCF1B4-5F5F-4719-9BF7-E25582D4C008}" srcOrd="1" destOrd="0" presId="urn:microsoft.com/office/officeart/2018/2/layout/IconLabelList"/>
    <dgm:cxn modelId="{92FFCBA2-C553-4110-B1E3-49535EB3AC69}" type="presParOf" srcId="{7B6188E5-C445-461C-B00F-99C451744AE4}" destId="{FDB46AE3-677F-47A8-BB97-DFECB53874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BD103-3E20-49BC-B0FB-1E1AE02C9B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738BBB-28F4-4221-A11A-F59F65F61B67}">
      <dgm:prSet/>
      <dgm:spPr/>
      <dgm:t>
        <a:bodyPr/>
        <a:lstStyle/>
        <a:p>
          <a:pPr>
            <a:lnSpc>
              <a:spcPct val="100000"/>
            </a:lnSpc>
          </a:pPr>
          <a:r>
            <a:rPr lang="en-IN" b="0" i="0"/>
            <a:t>To create and verify AI models for SARS-CoV-2 viral identification in patient samples is the goal of the SARS-CoV-2 Detection using AI project. </a:t>
          </a:r>
          <a:endParaRPr lang="en-US"/>
        </a:p>
      </dgm:t>
    </dgm:pt>
    <dgm:pt modelId="{AC242DCD-3319-4415-A145-97AC66380DFF}" type="parTrans" cxnId="{E32F2369-F570-4E7A-A853-B5E9FD093060}">
      <dgm:prSet/>
      <dgm:spPr/>
      <dgm:t>
        <a:bodyPr/>
        <a:lstStyle/>
        <a:p>
          <a:endParaRPr lang="en-US"/>
        </a:p>
      </dgm:t>
    </dgm:pt>
    <dgm:pt modelId="{15113C8E-6DED-4DE3-9583-16F85FCF5F1F}" type="sibTrans" cxnId="{E32F2369-F570-4E7A-A853-B5E9FD093060}">
      <dgm:prSet/>
      <dgm:spPr/>
      <dgm:t>
        <a:bodyPr/>
        <a:lstStyle/>
        <a:p>
          <a:endParaRPr lang="en-US"/>
        </a:p>
      </dgm:t>
    </dgm:pt>
    <dgm:pt modelId="{BB9B5CC1-1A42-4EAF-8EE0-5E56837C74C7}">
      <dgm:prSet/>
      <dgm:spPr/>
      <dgm:t>
        <a:bodyPr/>
        <a:lstStyle/>
        <a:p>
          <a:pPr>
            <a:lnSpc>
              <a:spcPct val="100000"/>
            </a:lnSpc>
          </a:pPr>
          <a:r>
            <a:rPr lang="en-IN" b="0" i="0"/>
            <a:t>In order to create effective and efficient virus detection models, the project will investigate several artificial intelligence approaches such as deep learning or machine learning.</a:t>
          </a:r>
          <a:endParaRPr lang="en-US"/>
        </a:p>
      </dgm:t>
    </dgm:pt>
    <dgm:pt modelId="{ADEEC36F-EFC0-4B80-B4D8-AEDDEC60399C}" type="parTrans" cxnId="{6F5A2960-1B6F-4678-B739-3872B3B809AE}">
      <dgm:prSet/>
      <dgm:spPr/>
      <dgm:t>
        <a:bodyPr/>
        <a:lstStyle/>
        <a:p>
          <a:endParaRPr lang="en-US"/>
        </a:p>
      </dgm:t>
    </dgm:pt>
    <dgm:pt modelId="{2181AC67-C382-4D11-B141-9F8D96055BFB}" type="sibTrans" cxnId="{6F5A2960-1B6F-4678-B739-3872B3B809AE}">
      <dgm:prSet/>
      <dgm:spPr/>
      <dgm:t>
        <a:bodyPr/>
        <a:lstStyle/>
        <a:p>
          <a:endParaRPr lang="en-US"/>
        </a:p>
      </dgm:t>
    </dgm:pt>
    <dgm:pt modelId="{783540EA-5710-47D9-A0CC-318C78F2F7A4}" type="pres">
      <dgm:prSet presAssocID="{4D6BD103-3E20-49BC-B0FB-1E1AE02C9B2D}" presName="root" presStyleCnt="0">
        <dgm:presLayoutVars>
          <dgm:dir/>
          <dgm:resizeHandles val="exact"/>
        </dgm:presLayoutVars>
      </dgm:prSet>
      <dgm:spPr/>
    </dgm:pt>
    <dgm:pt modelId="{FBF6B016-5C6D-43A2-AE75-CAC29FAC64D7}" type="pres">
      <dgm:prSet presAssocID="{73738BBB-28F4-4221-A11A-F59F65F61B67}" presName="compNode" presStyleCnt="0"/>
      <dgm:spPr/>
    </dgm:pt>
    <dgm:pt modelId="{7416756F-2F1B-451E-9CE7-AFDB766E384E}" type="pres">
      <dgm:prSet presAssocID="{73738BBB-28F4-4221-A11A-F59F65F61B67}" presName="bgRect" presStyleLbl="bgShp" presStyleIdx="0" presStyleCnt="2"/>
      <dgm:spPr/>
    </dgm:pt>
    <dgm:pt modelId="{33E4BFC3-3DB3-41AF-BC83-0808A0084E22}" type="pres">
      <dgm:prSet presAssocID="{73738BBB-28F4-4221-A11A-F59F65F61B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nger Print"/>
        </a:ext>
      </dgm:extLst>
    </dgm:pt>
    <dgm:pt modelId="{EFB338C5-DB7C-4464-AE64-C4B3C2C2295A}" type="pres">
      <dgm:prSet presAssocID="{73738BBB-28F4-4221-A11A-F59F65F61B67}" presName="spaceRect" presStyleCnt="0"/>
      <dgm:spPr/>
    </dgm:pt>
    <dgm:pt modelId="{55637AD7-A9DF-46F0-A258-E0DF83E75ADB}" type="pres">
      <dgm:prSet presAssocID="{73738BBB-28F4-4221-A11A-F59F65F61B67}" presName="parTx" presStyleLbl="revTx" presStyleIdx="0" presStyleCnt="2">
        <dgm:presLayoutVars>
          <dgm:chMax val="0"/>
          <dgm:chPref val="0"/>
        </dgm:presLayoutVars>
      </dgm:prSet>
      <dgm:spPr/>
    </dgm:pt>
    <dgm:pt modelId="{FE8A387A-ABD9-4830-BFFF-E91B510083A2}" type="pres">
      <dgm:prSet presAssocID="{15113C8E-6DED-4DE3-9583-16F85FCF5F1F}" presName="sibTrans" presStyleCnt="0"/>
      <dgm:spPr/>
    </dgm:pt>
    <dgm:pt modelId="{0933BC7B-2586-4D90-B879-F861D486A5A0}" type="pres">
      <dgm:prSet presAssocID="{BB9B5CC1-1A42-4EAF-8EE0-5E56837C74C7}" presName="compNode" presStyleCnt="0"/>
      <dgm:spPr/>
    </dgm:pt>
    <dgm:pt modelId="{9FEB4667-5873-4F63-94BD-865B1D1924B7}" type="pres">
      <dgm:prSet presAssocID="{BB9B5CC1-1A42-4EAF-8EE0-5E56837C74C7}" presName="bgRect" presStyleLbl="bgShp" presStyleIdx="1" presStyleCnt="2"/>
      <dgm:spPr/>
    </dgm:pt>
    <dgm:pt modelId="{61EFE868-C954-4165-ADC1-7D11C921E0D3}" type="pres">
      <dgm:prSet presAssocID="{BB9B5CC1-1A42-4EAF-8EE0-5E56837C74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AB0D379D-F384-45F0-94DC-37CBC7369CBA}" type="pres">
      <dgm:prSet presAssocID="{BB9B5CC1-1A42-4EAF-8EE0-5E56837C74C7}" presName="spaceRect" presStyleCnt="0"/>
      <dgm:spPr/>
    </dgm:pt>
    <dgm:pt modelId="{1CFB2162-192E-42C0-B682-B08CF735F5EC}" type="pres">
      <dgm:prSet presAssocID="{BB9B5CC1-1A42-4EAF-8EE0-5E56837C74C7}" presName="parTx" presStyleLbl="revTx" presStyleIdx="1" presStyleCnt="2">
        <dgm:presLayoutVars>
          <dgm:chMax val="0"/>
          <dgm:chPref val="0"/>
        </dgm:presLayoutVars>
      </dgm:prSet>
      <dgm:spPr/>
    </dgm:pt>
  </dgm:ptLst>
  <dgm:cxnLst>
    <dgm:cxn modelId="{45C4624B-BC21-47D9-B8E0-8EFD98B33A26}" type="presOf" srcId="{73738BBB-28F4-4221-A11A-F59F65F61B67}" destId="{55637AD7-A9DF-46F0-A258-E0DF83E75ADB}" srcOrd="0" destOrd="0" presId="urn:microsoft.com/office/officeart/2018/2/layout/IconVerticalSolidList"/>
    <dgm:cxn modelId="{6F5A2960-1B6F-4678-B739-3872B3B809AE}" srcId="{4D6BD103-3E20-49BC-B0FB-1E1AE02C9B2D}" destId="{BB9B5CC1-1A42-4EAF-8EE0-5E56837C74C7}" srcOrd="1" destOrd="0" parTransId="{ADEEC36F-EFC0-4B80-B4D8-AEDDEC60399C}" sibTransId="{2181AC67-C382-4D11-B141-9F8D96055BFB}"/>
    <dgm:cxn modelId="{E32F2369-F570-4E7A-A853-B5E9FD093060}" srcId="{4D6BD103-3E20-49BC-B0FB-1E1AE02C9B2D}" destId="{73738BBB-28F4-4221-A11A-F59F65F61B67}" srcOrd="0" destOrd="0" parTransId="{AC242DCD-3319-4415-A145-97AC66380DFF}" sibTransId="{15113C8E-6DED-4DE3-9583-16F85FCF5F1F}"/>
    <dgm:cxn modelId="{469730BB-7AC8-4FF8-AF79-4C3770AF67F3}" type="presOf" srcId="{4D6BD103-3E20-49BC-B0FB-1E1AE02C9B2D}" destId="{783540EA-5710-47D9-A0CC-318C78F2F7A4}" srcOrd="0" destOrd="0" presId="urn:microsoft.com/office/officeart/2018/2/layout/IconVerticalSolidList"/>
    <dgm:cxn modelId="{FFDE03C7-416C-4608-A2C7-982A3F1FEADD}" type="presOf" srcId="{BB9B5CC1-1A42-4EAF-8EE0-5E56837C74C7}" destId="{1CFB2162-192E-42C0-B682-B08CF735F5EC}" srcOrd="0" destOrd="0" presId="urn:microsoft.com/office/officeart/2018/2/layout/IconVerticalSolidList"/>
    <dgm:cxn modelId="{1EAA0C3F-5576-45ED-8301-745AE63341C9}" type="presParOf" srcId="{783540EA-5710-47D9-A0CC-318C78F2F7A4}" destId="{FBF6B016-5C6D-43A2-AE75-CAC29FAC64D7}" srcOrd="0" destOrd="0" presId="urn:microsoft.com/office/officeart/2018/2/layout/IconVerticalSolidList"/>
    <dgm:cxn modelId="{9CBBA6DE-CFF0-4B8D-AF9F-D5DA8AF37DA7}" type="presParOf" srcId="{FBF6B016-5C6D-43A2-AE75-CAC29FAC64D7}" destId="{7416756F-2F1B-451E-9CE7-AFDB766E384E}" srcOrd="0" destOrd="0" presId="urn:microsoft.com/office/officeart/2018/2/layout/IconVerticalSolidList"/>
    <dgm:cxn modelId="{4E9E38AB-05B4-4E2A-83CA-BBC0FF5013C1}" type="presParOf" srcId="{FBF6B016-5C6D-43A2-AE75-CAC29FAC64D7}" destId="{33E4BFC3-3DB3-41AF-BC83-0808A0084E22}" srcOrd="1" destOrd="0" presId="urn:microsoft.com/office/officeart/2018/2/layout/IconVerticalSolidList"/>
    <dgm:cxn modelId="{B0BE2463-23A8-404D-9F26-74AAE20860A1}" type="presParOf" srcId="{FBF6B016-5C6D-43A2-AE75-CAC29FAC64D7}" destId="{EFB338C5-DB7C-4464-AE64-C4B3C2C2295A}" srcOrd="2" destOrd="0" presId="urn:microsoft.com/office/officeart/2018/2/layout/IconVerticalSolidList"/>
    <dgm:cxn modelId="{6010CB74-B93F-45A4-AB92-5F4114ADAF1C}" type="presParOf" srcId="{FBF6B016-5C6D-43A2-AE75-CAC29FAC64D7}" destId="{55637AD7-A9DF-46F0-A258-E0DF83E75ADB}" srcOrd="3" destOrd="0" presId="urn:microsoft.com/office/officeart/2018/2/layout/IconVerticalSolidList"/>
    <dgm:cxn modelId="{E015EE2F-365B-4403-8674-10CFD329F872}" type="presParOf" srcId="{783540EA-5710-47D9-A0CC-318C78F2F7A4}" destId="{FE8A387A-ABD9-4830-BFFF-E91B510083A2}" srcOrd="1" destOrd="0" presId="urn:microsoft.com/office/officeart/2018/2/layout/IconVerticalSolidList"/>
    <dgm:cxn modelId="{D14C8EBC-BE70-435D-8991-58BFE68C0D6D}" type="presParOf" srcId="{783540EA-5710-47D9-A0CC-318C78F2F7A4}" destId="{0933BC7B-2586-4D90-B879-F861D486A5A0}" srcOrd="2" destOrd="0" presId="urn:microsoft.com/office/officeart/2018/2/layout/IconVerticalSolidList"/>
    <dgm:cxn modelId="{819751AB-F0B5-4D8A-BE10-AF176B5BCF9B}" type="presParOf" srcId="{0933BC7B-2586-4D90-B879-F861D486A5A0}" destId="{9FEB4667-5873-4F63-94BD-865B1D1924B7}" srcOrd="0" destOrd="0" presId="urn:microsoft.com/office/officeart/2018/2/layout/IconVerticalSolidList"/>
    <dgm:cxn modelId="{6FC779C8-FD86-4013-89D4-34FD1793EBF1}" type="presParOf" srcId="{0933BC7B-2586-4D90-B879-F861D486A5A0}" destId="{61EFE868-C954-4165-ADC1-7D11C921E0D3}" srcOrd="1" destOrd="0" presId="urn:microsoft.com/office/officeart/2018/2/layout/IconVerticalSolidList"/>
    <dgm:cxn modelId="{A19AD5A8-37B4-4424-BC5A-89ADD2097858}" type="presParOf" srcId="{0933BC7B-2586-4D90-B879-F861D486A5A0}" destId="{AB0D379D-F384-45F0-94DC-37CBC7369CBA}" srcOrd="2" destOrd="0" presId="urn:microsoft.com/office/officeart/2018/2/layout/IconVerticalSolidList"/>
    <dgm:cxn modelId="{5E1320CF-DB12-4952-B0D1-D831B710CB60}" type="presParOf" srcId="{0933BC7B-2586-4D90-B879-F861D486A5A0}" destId="{1CFB2162-192E-42C0-B682-B08CF735F5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F59B4-8748-4603-BD41-5EC79FA35C45}">
      <dsp:nvSpPr>
        <dsp:cNvPr id="0" name=""/>
        <dsp:cNvSpPr/>
      </dsp:nvSpPr>
      <dsp:spPr>
        <a:xfrm>
          <a:off x="425647" y="998494"/>
          <a:ext cx="688974" cy="688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CA5D2A-1BA5-444C-AD7F-9F96AF348BD3}">
      <dsp:nvSpPr>
        <dsp:cNvPr id="0" name=""/>
        <dsp:cNvSpPr/>
      </dsp:nvSpPr>
      <dsp:spPr>
        <a:xfrm>
          <a:off x="4607" y="2031113"/>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Techniques for Detecting SARS-CoV-2: A Brief Overview </a:t>
          </a:r>
          <a:endParaRPr lang="en-US" sz="1100" kern="1200"/>
        </a:p>
      </dsp:txBody>
      <dsp:txXfrm>
        <a:off x="4607" y="2031113"/>
        <a:ext cx="1531054" cy="1258186"/>
      </dsp:txXfrm>
    </dsp:sp>
    <dsp:sp modelId="{E55F7002-2A44-444E-A15F-3529B49C66F8}">
      <dsp:nvSpPr>
        <dsp:cNvPr id="0" name=""/>
        <dsp:cNvSpPr/>
      </dsp:nvSpPr>
      <dsp:spPr>
        <a:xfrm>
          <a:off x="2224636" y="998494"/>
          <a:ext cx="688974" cy="688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8C8197-49B0-46FA-818A-7110FA437A51}">
      <dsp:nvSpPr>
        <dsp:cNvPr id="0" name=""/>
        <dsp:cNvSpPr/>
      </dsp:nvSpPr>
      <dsp:spPr>
        <a:xfrm>
          <a:off x="1803596" y="2031113"/>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Conventional techniques for detecting SARS-CoV-2 include reverse transcription polymerase chain reaction (RT-PCR) and antigen testing. </a:t>
          </a:r>
          <a:endParaRPr lang="en-US" sz="1100" kern="1200"/>
        </a:p>
      </dsp:txBody>
      <dsp:txXfrm>
        <a:off x="1803596" y="2031113"/>
        <a:ext cx="1531054" cy="1258186"/>
      </dsp:txXfrm>
    </dsp:sp>
    <dsp:sp modelId="{44335C3C-BE8B-4080-9443-CB10AFC8465F}">
      <dsp:nvSpPr>
        <dsp:cNvPr id="0" name=""/>
        <dsp:cNvSpPr/>
      </dsp:nvSpPr>
      <dsp:spPr>
        <a:xfrm>
          <a:off x="4023626" y="998494"/>
          <a:ext cx="688974" cy="688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DCAA4F-F8A1-4428-AF4D-05E60DB5F4E1}">
      <dsp:nvSpPr>
        <dsp:cNvPr id="0" name=""/>
        <dsp:cNvSpPr/>
      </dsp:nvSpPr>
      <dsp:spPr>
        <a:xfrm>
          <a:off x="3602586" y="2031113"/>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Advantages of AI in SARS-CoV-2 Detection and Prevention Review of AI Methods for SARS-CoV-2 Detection and Prevention </a:t>
          </a:r>
          <a:endParaRPr lang="en-US" sz="1100" kern="1200"/>
        </a:p>
      </dsp:txBody>
      <dsp:txXfrm>
        <a:off x="3602586" y="2031113"/>
        <a:ext cx="1531054" cy="1258186"/>
      </dsp:txXfrm>
    </dsp:sp>
    <dsp:sp modelId="{7ED1BD44-BDED-461D-B3D0-4BB1196D4C2B}">
      <dsp:nvSpPr>
        <dsp:cNvPr id="0" name=""/>
        <dsp:cNvSpPr/>
      </dsp:nvSpPr>
      <dsp:spPr>
        <a:xfrm>
          <a:off x="5822615" y="998494"/>
          <a:ext cx="688974" cy="688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EFE455-229D-405F-9706-A102C7B08298}">
      <dsp:nvSpPr>
        <dsp:cNvPr id="0" name=""/>
        <dsp:cNvSpPr/>
      </dsp:nvSpPr>
      <dsp:spPr>
        <a:xfrm>
          <a:off x="5401575" y="2031113"/>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Outline of artificial intelligence (AI) approaches used to identify SARS-CoV-2 (e.g., machine learning, deep learning); AI's benefits and drawbacks; Examples of effective AI applications for SARS-CoV-2 detection; </a:t>
          </a:r>
          <a:endParaRPr lang="en-US" sz="1100" kern="1200"/>
        </a:p>
      </dsp:txBody>
      <dsp:txXfrm>
        <a:off x="5401575" y="2031113"/>
        <a:ext cx="1531054" cy="1258186"/>
      </dsp:txXfrm>
    </dsp:sp>
    <dsp:sp modelId="{D8140D55-EE81-4015-BA57-56194196DD53}">
      <dsp:nvSpPr>
        <dsp:cNvPr id="0" name=""/>
        <dsp:cNvSpPr/>
      </dsp:nvSpPr>
      <dsp:spPr>
        <a:xfrm>
          <a:off x="7621604" y="998494"/>
          <a:ext cx="688974" cy="688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BB0053-A497-4851-8D62-E3D2DE8D6D11}">
      <dsp:nvSpPr>
        <dsp:cNvPr id="0" name=""/>
        <dsp:cNvSpPr/>
      </dsp:nvSpPr>
      <dsp:spPr>
        <a:xfrm>
          <a:off x="7076993" y="2065122"/>
          <a:ext cx="1531054" cy="12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dirty="0"/>
            <a:t>Data limits, potential sources of data, and methods for overcoming data restrictions are discussed in the following sections: •Data Collecting and </a:t>
          </a:r>
          <a:r>
            <a:rPr lang="en-IN" sz="1100" b="0" i="0" kern="1200" dirty="0" err="1"/>
            <a:t>Preprocessing•Overview</a:t>
          </a:r>
          <a:r>
            <a:rPr lang="en-IN" sz="1100" b="0" i="0" kern="1200" dirty="0"/>
            <a:t> of data needs for AI-based SARS-CoV-2 </a:t>
          </a:r>
          <a:r>
            <a:rPr lang="en-IN" sz="1100" b="0" i="0" kern="1200" dirty="0" err="1"/>
            <a:t>detection•Challenges</a:t>
          </a:r>
          <a:r>
            <a:rPr lang="en-IN" sz="1100" b="0" i="0" kern="1200" dirty="0"/>
            <a:t> in collecting and preparing SARS-CoV-2 data.</a:t>
          </a:r>
          <a:endParaRPr lang="en-US" sz="1100" kern="1200" dirty="0"/>
        </a:p>
      </dsp:txBody>
      <dsp:txXfrm>
        <a:off x="7076993" y="2065122"/>
        <a:ext cx="1531054" cy="12581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1C020-8E1F-4A5A-8ABB-2FD04DF5DE5A}">
      <dsp:nvSpPr>
        <dsp:cNvPr id="0" name=""/>
        <dsp:cNvSpPr/>
      </dsp:nvSpPr>
      <dsp:spPr>
        <a:xfrm>
          <a:off x="1328100" y="26540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1697D9-25FA-4EF4-8A7A-AF09410C69BC}">
      <dsp:nvSpPr>
        <dsp:cNvPr id="0" name=""/>
        <dsp:cNvSpPr/>
      </dsp:nvSpPr>
      <dsp:spPr>
        <a:xfrm>
          <a:off x="833100" y="134540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1. Team velocity chart</a:t>
          </a:r>
        </a:p>
      </dsp:txBody>
      <dsp:txXfrm>
        <a:off x="833100" y="1345405"/>
        <a:ext cx="1800000" cy="720000"/>
      </dsp:txXfrm>
    </dsp:sp>
    <dsp:sp modelId="{B171F3B0-8ECC-4259-BBED-BFA1B4CCB9C1}">
      <dsp:nvSpPr>
        <dsp:cNvPr id="0" name=""/>
        <dsp:cNvSpPr/>
      </dsp:nvSpPr>
      <dsp:spPr>
        <a:xfrm>
          <a:off x="3443100" y="26540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D396FB-114F-418B-A8F3-9E1D390497A6}">
      <dsp:nvSpPr>
        <dsp:cNvPr id="0" name=""/>
        <dsp:cNvSpPr/>
      </dsp:nvSpPr>
      <dsp:spPr>
        <a:xfrm>
          <a:off x="2948100" y="134540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2.burn chart</a:t>
          </a:r>
        </a:p>
      </dsp:txBody>
      <dsp:txXfrm>
        <a:off x="2948100" y="1345405"/>
        <a:ext cx="1800000" cy="720000"/>
      </dsp:txXfrm>
    </dsp:sp>
    <dsp:sp modelId="{FA31D590-2518-4A9A-B08B-D19988E2FEC0}">
      <dsp:nvSpPr>
        <dsp:cNvPr id="0" name=""/>
        <dsp:cNvSpPr/>
      </dsp:nvSpPr>
      <dsp:spPr>
        <a:xfrm>
          <a:off x="5558099" y="26540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B46AE3-677F-47A8-BB97-DFECB5387418}">
      <dsp:nvSpPr>
        <dsp:cNvPr id="0" name=""/>
        <dsp:cNvSpPr/>
      </dsp:nvSpPr>
      <dsp:spPr>
        <a:xfrm>
          <a:off x="5063099" y="134540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3.user-stories</a:t>
          </a:r>
        </a:p>
      </dsp:txBody>
      <dsp:txXfrm>
        <a:off x="5063099" y="1345405"/>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6756F-2F1B-451E-9CE7-AFDB766E384E}">
      <dsp:nvSpPr>
        <dsp:cNvPr id="0" name=""/>
        <dsp:cNvSpPr/>
      </dsp:nvSpPr>
      <dsp:spPr>
        <a:xfrm>
          <a:off x="0" y="524293"/>
          <a:ext cx="8520600" cy="9928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4BFC3-3DB3-41AF-BC83-0808A0084E22}">
      <dsp:nvSpPr>
        <dsp:cNvPr id="0" name=""/>
        <dsp:cNvSpPr/>
      </dsp:nvSpPr>
      <dsp:spPr>
        <a:xfrm>
          <a:off x="300349" y="747694"/>
          <a:ext cx="546090" cy="546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637AD7-A9DF-46F0-A258-E0DF83E75ADB}">
      <dsp:nvSpPr>
        <dsp:cNvPr id="0" name=""/>
        <dsp:cNvSpPr/>
      </dsp:nvSpPr>
      <dsp:spPr>
        <a:xfrm>
          <a:off x="1146789" y="524293"/>
          <a:ext cx="7338578" cy="105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51" tIns="111751" rIns="111751" bIns="111751" numCol="1" spcCol="1270" anchor="ctr" anchorCtr="0">
          <a:noAutofit/>
        </a:bodyPr>
        <a:lstStyle/>
        <a:p>
          <a:pPr marL="0" lvl="0" indent="0" algn="l" defTabSz="622300">
            <a:lnSpc>
              <a:spcPct val="100000"/>
            </a:lnSpc>
            <a:spcBef>
              <a:spcPct val="0"/>
            </a:spcBef>
            <a:spcAft>
              <a:spcPct val="35000"/>
            </a:spcAft>
            <a:buNone/>
          </a:pPr>
          <a:r>
            <a:rPr lang="en-IN" sz="1400" b="0" i="0" kern="1200"/>
            <a:t>To create and verify AI models for SARS-CoV-2 viral identification in patient samples is the goal of the SARS-CoV-2 Detection using AI project. </a:t>
          </a:r>
          <a:endParaRPr lang="en-US" sz="1400" kern="1200"/>
        </a:p>
      </dsp:txBody>
      <dsp:txXfrm>
        <a:off x="1146789" y="524293"/>
        <a:ext cx="7338578" cy="1055916"/>
      </dsp:txXfrm>
    </dsp:sp>
    <dsp:sp modelId="{9FEB4667-5873-4F63-94BD-865B1D1924B7}">
      <dsp:nvSpPr>
        <dsp:cNvPr id="0" name=""/>
        <dsp:cNvSpPr/>
      </dsp:nvSpPr>
      <dsp:spPr>
        <a:xfrm>
          <a:off x="0" y="1836189"/>
          <a:ext cx="8520600" cy="9928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FE868-C954-4165-ADC1-7D11C921E0D3}">
      <dsp:nvSpPr>
        <dsp:cNvPr id="0" name=""/>
        <dsp:cNvSpPr/>
      </dsp:nvSpPr>
      <dsp:spPr>
        <a:xfrm>
          <a:off x="300349" y="2059590"/>
          <a:ext cx="546090" cy="546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FB2162-192E-42C0-B682-B08CF735F5EC}">
      <dsp:nvSpPr>
        <dsp:cNvPr id="0" name=""/>
        <dsp:cNvSpPr/>
      </dsp:nvSpPr>
      <dsp:spPr>
        <a:xfrm>
          <a:off x="1146789" y="1836189"/>
          <a:ext cx="7338578" cy="105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751" tIns="111751" rIns="111751" bIns="111751" numCol="1" spcCol="1270" anchor="ctr" anchorCtr="0">
          <a:noAutofit/>
        </a:bodyPr>
        <a:lstStyle/>
        <a:p>
          <a:pPr marL="0" lvl="0" indent="0" algn="l" defTabSz="622300">
            <a:lnSpc>
              <a:spcPct val="100000"/>
            </a:lnSpc>
            <a:spcBef>
              <a:spcPct val="0"/>
            </a:spcBef>
            <a:spcAft>
              <a:spcPct val="35000"/>
            </a:spcAft>
            <a:buNone/>
          </a:pPr>
          <a:r>
            <a:rPr lang="en-IN" sz="1400" b="0" i="0" kern="1200"/>
            <a:t>In order to create effective and efficient virus detection models, the project will investigate several artificial intelligence approaches such as deep learning or machine learning.</a:t>
          </a:r>
          <a:endParaRPr lang="en-US" sz="1400" kern="1200"/>
        </a:p>
      </dsp:txBody>
      <dsp:txXfrm>
        <a:off x="1146789" y="1836189"/>
        <a:ext cx="7338578" cy="10559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9049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18367a7ae3_0_5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218367a7ae3_0_52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18367a7ae3_0_3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18367a7ae3_0_34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218367a7ae3_0_34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8367a7ae3_0_37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18367a7ae3_0_37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g218367a7ae3_0_37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18367a7ae3_0_40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18367a7ae3_0_40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218367a7ae3_0_40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18367a7ae3_0_4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18367a7ae3_0_43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g218367a7ae3_0_43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18367a7ae3_0_46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18367a7ae3_0_46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218367a7ae3_0_46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29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7017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9054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18438-B415-CB41-8AF6-020670063FA3}" type="slidenum">
              <a:rPr lang="en-US" smtClean="0"/>
              <a:pPr/>
              <a:t>35</a:t>
            </a:fld>
            <a:endParaRPr lang="en-US"/>
          </a:p>
        </p:txBody>
      </p:sp>
    </p:spTree>
    <p:extLst>
      <p:ext uri="{BB962C8B-B14F-4D97-AF65-F5344CB8AC3E}">
        <p14:creationId xmlns:p14="http://schemas.microsoft.com/office/powerpoint/2010/main" val="95231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18367a7ae3_0_5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18367a7ae3_0_5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18367a7ae3_0_5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18367a7ae3_0_5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18367a7ae3_0_48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18367a7ae3_0_48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18367a7ae3_0_48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39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389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18367a7ae3_0_5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18367a7ae3_0_5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18367a7ae3_0_2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18367a7ae3_0_23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18367a7ae3_0_23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11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18367a7ae3_0_2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18367a7ae3_0_26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218367a7ae3_0_26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12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18367a7ae3_0_28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18367a7ae3_0_28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218367a7ae3_0_28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13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18367a7ae3_0_3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18367a7ae3_0_31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18367a7ae3_0_31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pPr marL="0" lvl="0" indent="0" algn="l" rtl="0">
                <a:spcBef>
                  <a:spcPts val="0"/>
                </a:spcBef>
                <a:spcAft>
                  <a:spcPts val="0"/>
                </a:spcAft>
                <a:buClr>
                  <a:srgbClr val="000000"/>
                </a:buClr>
                <a:buSzPts val="1200"/>
                <a:buFont typeface="Arial"/>
                <a:buNone/>
              </a:pPr>
              <a:t>14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2"/>
        <p:cNvGrpSpPr/>
        <p:nvPr/>
      </p:nvGrpSpPr>
      <p:grpSpPr>
        <a:xfrm>
          <a:off x="0" y="0"/>
          <a:ext cx="0" cy="0"/>
          <a:chOff x="0" y="0"/>
          <a:chExt cx="0" cy="0"/>
        </a:xfrm>
      </p:grpSpPr>
      <p:sp>
        <p:nvSpPr>
          <p:cNvPr id="8173" name="Google Shape;8173;g1dde0b53c00_0_18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4" name="Google Shape;8174;g1dde0b53c00_0_18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92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8367a7ae3_0_5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8367a7ae3_0_5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pPr/>
              <a:t>4/13/23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85707114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pPr/>
              <a:t>4/13/23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167091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pPr/>
              <a:t>4/13/23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4507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865905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608587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8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4/13/23</a:t>
            </a:fld>
            <a:endParaRPr lang="en-US"/>
          </a:p>
        </p:txBody>
      </p:sp>
      <p:sp>
        <p:nvSpPr>
          <p:cNvPr id="4" name="Holder 4"/>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9780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pPr/>
              <a:t>4/13/23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08515832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pPr/>
              <a:t>4/13/23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6531463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pPr/>
              <a:t>4/13/23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6253704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pPr/>
              <a:t>4/13/23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8021028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pPr/>
              <a:t>4/13/23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703629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pPr/>
              <a:t>4/13/23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4521826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pPr/>
              <a:t>4/13/23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2867441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dirty="0"/>
              <a:pPr/>
              <a:t>4/13/23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09251770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3" name="Google Shape;183;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1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 Id="rId9"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B45FD0-C7D6-9120-FBDF-CA07FA1FCBD4}"/>
              </a:ext>
            </a:extLst>
          </p:cNvPr>
          <p:cNvSpPr>
            <a:spLocks noGrp="1"/>
          </p:cNvSpPr>
          <p:nvPr>
            <p:ph type="ctrTitle"/>
          </p:nvPr>
        </p:nvSpPr>
        <p:spPr>
          <a:xfrm>
            <a:off x="4094226" y="1790058"/>
            <a:ext cx="4446269" cy="1234440"/>
          </a:xfrm>
        </p:spPr>
        <p:txBody>
          <a:bodyPr>
            <a:normAutofit/>
          </a:bodyPr>
          <a:lstStyle/>
          <a:p>
            <a:r>
              <a:rPr lang="en-US" sz="1100"/>
              <a:t>SARS COVID-19 DETECTION THROUGH AI</a:t>
            </a:r>
            <a:br>
              <a:rPr lang="en-US" sz="1100"/>
            </a:br>
            <a:br>
              <a:rPr lang="en-US" sz="1100"/>
            </a:br>
            <a:r>
              <a:rPr lang="en-US" sz="1100"/>
              <a:t>CS-691</a:t>
            </a:r>
            <a:br>
              <a:rPr lang="en-US" sz="1100"/>
            </a:br>
            <a:endParaRPr lang="en-US" sz="1100"/>
          </a:p>
        </p:txBody>
      </p:sp>
      <p:sp>
        <p:nvSpPr>
          <p:cNvPr id="8" name="Subtitle 2">
            <a:extLst>
              <a:ext uri="{FF2B5EF4-FFF2-40B4-BE49-F238E27FC236}">
                <a16:creationId xmlns:a16="http://schemas.microsoft.com/office/drawing/2014/main" id="{C211AE8F-A7BF-38A5-DC35-5CA2FD696A96}"/>
              </a:ext>
            </a:extLst>
          </p:cNvPr>
          <p:cNvSpPr>
            <a:spLocks noGrp="1"/>
          </p:cNvSpPr>
          <p:nvPr>
            <p:ph type="subTitle" idx="1"/>
          </p:nvPr>
        </p:nvSpPr>
        <p:spPr>
          <a:xfrm>
            <a:off x="4094226" y="3264408"/>
            <a:ext cx="4446269" cy="929920"/>
          </a:xfrm>
        </p:spPr>
        <p:txBody>
          <a:bodyPr>
            <a:normAutofit/>
          </a:bodyPr>
          <a:lstStyle/>
          <a:p>
            <a:endParaRPr lang="en-US"/>
          </a:p>
        </p:txBody>
      </p:sp>
      <p:pic>
        <p:nvPicPr>
          <p:cNvPr id="12" name="Picture 9" descr="A picture of an electromagnetic radiation">
            <a:extLst>
              <a:ext uri="{FF2B5EF4-FFF2-40B4-BE49-F238E27FC236}">
                <a16:creationId xmlns:a16="http://schemas.microsoft.com/office/drawing/2014/main" id="{D5106066-1265-54E9-FF71-531EA58BCEC0}"/>
              </a:ext>
            </a:extLst>
          </p:cNvPr>
          <p:cNvPicPr>
            <a:picLocks noChangeAspect="1"/>
          </p:cNvPicPr>
          <p:nvPr/>
        </p:nvPicPr>
        <p:blipFill rotWithShape="1">
          <a:blip r:embed="rId2"/>
          <a:srcRect l="27821" r="26708" b="-1"/>
          <a:stretch/>
        </p:blipFill>
        <p:spPr>
          <a:xfrm>
            <a:off x="20" y="10"/>
            <a:ext cx="3490702" cy="5143490"/>
          </a:xfrm>
          <a:prstGeom prst="rect">
            <a:avLst/>
          </a:prstGeom>
        </p:spPr>
      </p:pic>
    </p:spTree>
    <p:extLst>
      <p:ext uri="{BB962C8B-B14F-4D97-AF65-F5344CB8AC3E}">
        <p14:creationId xmlns:p14="http://schemas.microsoft.com/office/powerpoint/2010/main" val="41846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7"/>
          <p:cNvPicPr preferRelativeResize="0"/>
          <p:nvPr/>
        </p:nvPicPr>
        <p:blipFill>
          <a:blip r:embed="rId3">
            <a:alphaModFix/>
          </a:blip>
          <a:stretch>
            <a:fillRect/>
          </a:stretch>
        </p:blipFill>
        <p:spPr>
          <a:xfrm>
            <a:off x="0" y="-1524"/>
            <a:ext cx="9144000" cy="5145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txBox="1">
            <a:spLocks noGrp="1"/>
          </p:cNvSpPr>
          <p:nvPr>
            <p:ph idx="1"/>
          </p:nvPr>
        </p:nvSpPr>
        <p:spPr>
          <a:xfrm>
            <a:off x="386606" y="453844"/>
            <a:ext cx="8229600" cy="39132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r>
              <a:rPr lang="en" sz="1800" b="1"/>
              <a:t>1. Linear Regression:</a:t>
            </a:r>
            <a:endParaRPr sz="1800" b="1"/>
          </a:p>
          <a:p>
            <a:pPr marL="0" lvl="0" indent="0" algn="l" rtl="0">
              <a:spcBef>
                <a:spcPts val="300"/>
              </a:spcBef>
              <a:spcAft>
                <a:spcPts val="0"/>
              </a:spcAft>
              <a:buClr>
                <a:schemeClr val="dk1"/>
              </a:buClr>
              <a:buSzPts val="800"/>
              <a:buFont typeface="Arial"/>
              <a:buNone/>
            </a:pPr>
            <a:r>
              <a:rPr lang="en" sz="1400"/>
              <a:t>Linear regression is a statistical algorithm used to analyze the relationship between two or more variables. It finds a linear relationship between a dependent variable and one or more independent variables. Linear regression can be used to analyze the relationship between various factors and the number of COVID-19 cases in a particular region. By using historical data, the algorithm can predict the spread of the virus in the future.</a:t>
            </a:r>
            <a:endParaRPr sz="1400"/>
          </a:p>
          <a:p>
            <a:pPr marL="0" lvl="0" indent="0" algn="l" rtl="0">
              <a:spcBef>
                <a:spcPts val="300"/>
              </a:spcBef>
              <a:spcAft>
                <a:spcPts val="0"/>
              </a:spcAft>
              <a:buNone/>
            </a:pPr>
            <a:endParaRPr sz="1800"/>
          </a:p>
          <a:p>
            <a:pPr marL="0" lvl="0" indent="0" algn="l" rtl="0">
              <a:spcBef>
                <a:spcPts val="300"/>
              </a:spcBef>
              <a:spcAft>
                <a:spcPts val="0"/>
              </a:spcAft>
              <a:buClr>
                <a:schemeClr val="dk1"/>
              </a:buClr>
              <a:buSzPts val="800"/>
              <a:buFont typeface="Arial"/>
              <a:buNone/>
            </a:pPr>
            <a:endParaRPr sz="1800"/>
          </a:p>
          <a:p>
            <a:pPr marL="0" lvl="0" indent="0" algn="l" rtl="0">
              <a:spcBef>
                <a:spcPts val="300"/>
              </a:spcBef>
              <a:spcAft>
                <a:spcPts val="0"/>
              </a:spcAft>
              <a:buClr>
                <a:schemeClr val="dk1"/>
              </a:buClr>
              <a:buSzPts val="800"/>
              <a:buFont typeface="Arial"/>
              <a:buNone/>
            </a:pPr>
            <a:r>
              <a:rPr lang="en" sz="1800" b="1"/>
              <a:t>2. Logistic Regression:</a:t>
            </a:r>
            <a:endParaRPr sz="1800" b="1"/>
          </a:p>
          <a:p>
            <a:pPr marL="0" lvl="0" indent="0" algn="l" rtl="0">
              <a:spcBef>
                <a:spcPts val="300"/>
              </a:spcBef>
              <a:spcAft>
                <a:spcPts val="0"/>
              </a:spcAft>
              <a:buClr>
                <a:schemeClr val="dk1"/>
              </a:buClr>
              <a:buSzPts val="800"/>
              <a:buFont typeface="Arial"/>
              <a:buNone/>
            </a:pPr>
            <a:r>
              <a:rPr lang="en" sz="1400"/>
              <a:t>Logistic regression is a statistical algorithm used to predict the probability of a binary outcome based on one or more predictor variables. Logistic regression can be used to predict the probability of an individual getting infected with COVID-19 based on their age, sex, underlying health conditions, and other factors. The algorithm can be trained using historical data to identify the risk factors associated with COVID-19.</a:t>
            </a:r>
            <a:endParaRPr sz="1400"/>
          </a:p>
          <a:p>
            <a:pPr marL="0" lvl="0" indent="0" algn="l" rtl="0">
              <a:spcBef>
                <a:spcPts val="300"/>
              </a:spcBef>
              <a:spcAft>
                <a:spcPts val="0"/>
              </a:spcAft>
              <a:buNone/>
            </a:pP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idx="1"/>
          </p:nvPr>
        </p:nvSpPr>
        <p:spPr>
          <a:xfrm>
            <a:off x="386606" y="355050"/>
            <a:ext cx="8229600" cy="44334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Clr>
                <a:schemeClr val="dk1"/>
              </a:buClr>
              <a:buSzPts val="800"/>
              <a:buFont typeface="Arial"/>
              <a:buNone/>
            </a:pPr>
            <a:r>
              <a:rPr lang="en" sz="1800" b="1"/>
              <a:t>3. Decision Tree:</a:t>
            </a:r>
            <a:endParaRPr sz="1800" b="1"/>
          </a:p>
          <a:p>
            <a:pPr marL="0" lvl="0" indent="0" algn="l" rtl="0">
              <a:spcBef>
                <a:spcPts val="300"/>
              </a:spcBef>
              <a:spcAft>
                <a:spcPts val="0"/>
              </a:spcAft>
              <a:buClr>
                <a:schemeClr val="dk1"/>
              </a:buClr>
              <a:buSzPts val="800"/>
              <a:buFont typeface="Arial"/>
              <a:buNone/>
            </a:pPr>
            <a:r>
              <a:rPr lang="en" sz="1400"/>
              <a:t>A decision tree is a type of machine learning algorithm used for classification and regression analysis. It is a tree-like model where each internal node represents a test on an attribute, each branch represents the outcome of the test, and each leaf node represents a class label. Decision tree can be used to classify individuals as either infected or not infected with COVID-19 based on various factors such as their age, sex, symptoms, and exposure to the virus. The algorithm can help identify the most significant factors that contribute to the spread of the virus.</a:t>
            </a:r>
            <a:endParaRPr sz="1400"/>
          </a:p>
          <a:p>
            <a:pPr marL="0" lvl="0" indent="0" algn="l" rtl="0">
              <a:spcBef>
                <a:spcPts val="300"/>
              </a:spcBef>
              <a:spcAft>
                <a:spcPts val="0"/>
              </a:spcAft>
              <a:buClr>
                <a:schemeClr val="dk1"/>
              </a:buClr>
              <a:buSzPts val="800"/>
              <a:buFont typeface="Arial"/>
              <a:buNone/>
            </a:pPr>
            <a:endParaRPr sz="1800"/>
          </a:p>
          <a:p>
            <a:pPr marL="0" lvl="0" indent="0" algn="l" rtl="0">
              <a:spcBef>
                <a:spcPts val="300"/>
              </a:spcBef>
              <a:spcAft>
                <a:spcPts val="0"/>
              </a:spcAft>
              <a:buClr>
                <a:schemeClr val="dk1"/>
              </a:buClr>
              <a:buSzPts val="800"/>
              <a:buFont typeface="Arial"/>
              <a:buNone/>
            </a:pPr>
            <a:r>
              <a:rPr lang="en" sz="1800" b="1"/>
              <a:t>4. KNN Algorithm:</a:t>
            </a:r>
            <a:endParaRPr sz="1800" b="1"/>
          </a:p>
          <a:p>
            <a:pPr marL="0" lvl="0" indent="0" algn="l" rtl="0">
              <a:spcBef>
                <a:spcPts val="300"/>
              </a:spcBef>
              <a:spcAft>
                <a:spcPts val="0"/>
              </a:spcAft>
              <a:buClr>
                <a:schemeClr val="dk1"/>
              </a:buClr>
              <a:buSzPts val="800"/>
              <a:buFont typeface="Arial"/>
              <a:buNone/>
            </a:pPr>
            <a:r>
              <a:rPr lang="en" sz="1400"/>
              <a:t>K-Nearest Neighbors (KNN) is a type of machine learning algorithm used for classification and regression analysis. It is a non-parametric algorithm that makes predictions based on the similarity between new data points and existing data points. KNN algorithm can be used to classify individuals as infected or not infected with COVID-19 based on their similarity to other individuals in a particular region. The algorithm can help identify clusters of infected individuals and predict the spread of the virus.</a:t>
            </a:r>
            <a:endParaRPr sz="1400"/>
          </a:p>
          <a:p>
            <a:pPr marL="0" lvl="0" indent="0" algn="l" rtl="0">
              <a:spcBef>
                <a:spcPts val="300"/>
              </a:spcBef>
              <a:spcAft>
                <a:spcPts val="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0"/>
          <p:cNvSpPr txBox="1">
            <a:spLocks noGrp="1"/>
          </p:cNvSpPr>
          <p:nvPr>
            <p:ph idx="1"/>
          </p:nvPr>
        </p:nvSpPr>
        <p:spPr>
          <a:xfrm>
            <a:off x="386606" y="874463"/>
            <a:ext cx="8229600" cy="33945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None/>
            </a:pPr>
            <a:r>
              <a:rPr lang="en" sz="1800" b="1"/>
              <a:t>5. Tensorflow:</a:t>
            </a:r>
            <a:endParaRPr sz="1800" b="1"/>
          </a:p>
          <a:p>
            <a:pPr marL="0" lvl="0" indent="0" algn="l" rtl="0">
              <a:spcBef>
                <a:spcPts val="300"/>
              </a:spcBef>
              <a:spcAft>
                <a:spcPts val="0"/>
              </a:spcAft>
              <a:buNone/>
            </a:pPr>
            <a:r>
              <a:rPr lang="en" sz="1400"/>
              <a:t>Tensorflow is an open-source machine learning framework developed by Google. It can be used to develop machine learning models to detect COVID-19 using data from various sources such as X-ray images, CT scans, and other medical imaging techniques. The algorithm can be trained using a large dataset of images to recognize patterns associated with COVID-19.</a:t>
            </a:r>
            <a:endParaRPr sz="1400"/>
          </a:p>
          <a:p>
            <a:pPr marL="0" lvl="0" indent="0" algn="l" rtl="0">
              <a:spcBef>
                <a:spcPts val="300"/>
              </a:spcBef>
              <a:spcAft>
                <a:spcPts val="0"/>
              </a:spcAft>
              <a:buNone/>
            </a:pPr>
            <a:endParaRPr sz="1800"/>
          </a:p>
          <a:p>
            <a:pPr marL="0" lvl="0" indent="0" algn="l" rtl="0">
              <a:spcBef>
                <a:spcPts val="300"/>
              </a:spcBef>
              <a:spcAft>
                <a:spcPts val="0"/>
              </a:spcAft>
              <a:buNone/>
            </a:pPr>
            <a:r>
              <a:rPr lang="en" sz="1800" b="1"/>
              <a:t>6. Deep Learning Classification:</a:t>
            </a:r>
            <a:endParaRPr sz="1800" b="1"/>
          </a:p>
          <a:p>
            <a:pPr marL="0" lvl="0" indent="0" algn="l" rtl="0">
              <a:spcBef>
                <a:spcPts val="300"/>
              </a:spcBef>
              <a:spcAft>
                <a:spcPts val="0"/>
              </a:spcAft>
              <a:buClr>
                <a:schemeClr val="dk1"/>
              </a:buClr>
              <a:buSzPts val="800"/>
              <a:buFont typeface="Arial"/>
              <a:buNone/>
            </a:pPr>
            <a:r>
              <a:rPr lang="en" sz="1400"/>
              <a:t>Deep learning classification algorithms are a type of machine learning algorithm that use neural networks to recognize patterns in large datasets. They are used to analyze medical images such as X-rays and CT scans to detect signs of COVID-19. The algorithm can be trained using a large dataset of images to recognize patterns associated with COVID-19.</a:t>
            </a:r>
            <a:endParaRPr sz="1400"/>
          </a:p>
          <a:p>
            <a:pPr marL="0" lvl="0" indent="0" algn="l" rtl="0">
              <a:spcBef>
                <a:spcPts val="300"/>
              </a:spcBef>
              <a:spcAft>
                <a:spcPts val="0"/>
              </a:spcAft>
              <a:buNone/>
            </a:pP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1"/>
          <p:cNvSpPr txBox="1">
            <a:spLocks noGrp="1"/>
          </p:cNvSpPr>
          <p:nvPr>
            <p:ph idx="1"/>
          </p:nvPr>
        </p:nvSpPr>
        <p:spPr>
          <a:xfrm>
            <a:off x="376519" y="855413"/>
            <a:ext cx="8229600" cy="3394500"/>
          </a:xfrm>
          <a:prstGeom prst="rect">
            <a:avLst/>
          </a:prstGeom>
        </p:spPr>
        <p:txBody>
          <a:bodyPr spcFirstLastPara="1" wrap="square" lIns="68575" tIns="34275" rIns="68575" bIns="34275" anchor="t" anchorCtr="0">
            <a:noAutofit/>
          </a:bodyPr>
          <a:lstStyle/>
          <a:p>
            <a:pPr marL="0" lvl="0" indent="0" algn="l" rtl="0">
              <a:spcBef>
                <a:spcPts val="300"/>
              </a:spcBef>
              <a:spcAft>
                <a:spcPts val="0"/>
              </a:spcAft>
              <a:buClr>
                <a:schemeClr val="dk1"/>
              </a:buClr>
              <a:buSzPts val="800"/>
              <a:buFont typeface="Arial"/>
              <a:buNone/>
            </a:pPr>
            <a:r>
              <a:rPr lang="en" sz="1800" b="1"/>
              <a:t>7. Image Recognition:</a:t>
            </a:r>
            <a:endParaRPr sz="1800" b="1"/>
          </a:p>
          <a:p>
            <a:pPr marL="0" lvl="0" indent="0" algn="l" rtl="0">
              <a:spcBef>
                <a:spcPts val="300"/>
              </a:spcBef>
              <a:spcAft>
                <a:spcPts val="0"/>
              </a:spcAft>
              <a:buClr>
                <a:schemeClr val="dk1"/>
              </a:buClr>
              <a:buSzPts val="800"/>
              <a:buFont typeface="Arial"/>
              <a:buNone/>
            </a:pPr>
            <a:r>
              <a:rPr lang="en" sz="1400"/>
              <a:t>Image recognition algorithms are used to analyze medical images such as X-rays and CT scans to detect signs of COVID-19. The algorithm can be trained using a large dataset of images to recognize patterns associated with COVID-19.</a:t>
            </a:r>
            <a:endParaRPr sz="1400"/>
          </a:p>
          <a:p>
            <a:pPr marL="0" lvl="0" indent="0" algn="l" rtl="0">
              <a:spcBef>
                <a:spcPts val="300"/>
              </a:spcBef>
              <a:spcAft>
                <a:spcPts val="0"/>
              </a:spcAft>
              <a:buClr>
                <a:schemeClr val="dk1"/>
              </a:buClr>
              <a:buSzPts val="800"/>
              <a:buFont typeface="Arial"/>
              <a:buNone/>
            </a:pPr>
            <a:endParaRPr sz="1800"/>
          </a:p>
          <a:p>
            <a:pPr marL="0" lvl="0" indent="0" algn="l" rtl="0">
              <a:spcBef>
                <a:spcPts val="300"/>
              </a:spcBef>
              <a:spcAft>
                <a:spcPts val="0"/>
              </a:spcAft>
              <a:buClr>
                <a:schemeClr val="dk1"/>
              </a:buClr>
              <a:buSzPts val="800"/>
              <a:buFont typeface="Arial"/>
              <a:buNone/>
            </a:pPr>
            <a:r>
              <a:rPr lang="en" sz="1800" b="1"/>
              <a:t>8. Pattern Recognition:</a:t>
            </a:r>
            <a:endParaRPr sz="1800" b="1"/>
          </a:p>
          <a:p>
            <a:pPr marL="0" lvl="0" indent="0" algn="l" rtl="0">
              <a:spcBef>
                <a:spcPts val="300"/>
              </a:spcBef>
              <a:spcAft>
                <a:spcPts val="0"/>
              </a:spcAft>
              <a:buClr>
                <a:schemeClr val="dk1"/>
              </a:buClr>
              <a:buSzPts val="800"/>
              <a:buFont typeface="Arial"/>
              <a:buNone/>
            </a:pPr>
            <a:r>
              <a:rPr lang="en" sz="1400"/>
              <a:t>Pattern recognition algorithms are used to analyze various factors such as symptoms, age, sex, and exposure to the virus to identify patterns associated with COVID-19. The algorithm can help predict the spread of the virus and identify risk factors associated with COVID-19.</a:t>
            </a:r>
            <a:endParaRPr sz="1400"/>
          </a:p>
          <a:p>
            <a:pPr marL="0" lvl="0" indent="0" algn="l" rtl="0">
              <a:spcBef>
                <a:spcPts val="300"/>
              </a:spcBef>
              <a:spcAft>
                <a:spcPts val="0"/>
              </a:spcAft>
              <a:buNone/>
            </a:pP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5"/>
        <p:cNvGrpSpPr/>
        <p:nvPr/>
      </p:nvGrpSpPr>
      <p:grpSpPr>
        <a:xfrm>
          <a:off x="0" y="0"/>
          <a:ext cx="0" cy="0"/>
          <a:chOff x="0" y="0"/>
          <a:chExt cx="0" cy="0"/>
        </a:xfrm>
      </p:grpSpPr>
      <p:pic>
        <p:nvPicPr>
          <p:cNvPr id="1030" name="Picture 6" descr="C:\Users\user\Downloads\mask 4 female.jpg"/>
          <p:cNvPicPr>
            <a:picLocks noChangeAspect="1" noChangeArrowheads="1"/>
          </p:cNvPicPr>
          <p:nvPr/>
        </p:nvPicPr>
        <p:blipFill>
          <a:blip r:embed="rId3"/>
          <a:srcRect/>
          <a:stretch>
            <a:fillRect/>
          </a:stretch>
        </p:blipFill>
        <p:spPr bwMode="auto">
          <a:xfrm>
            <a:off x="271938" y="514350"/>
            <a:ext cx="3385662" cy="1905000"/>
          </a:xfrm>
          <a:prstGeom prst="rect">
            <a:avLst/>
          </a:prstGeom>
          <a:noFill/>
        </p:spPr>
      </p:pic>
      <p:cxnSp>
        <p:nvCxnSpPr>
          <p:cNvPr id="11" name="Straight Connector 10"/>
          <p:cNvCxnSpPr/>
          <p:nvPr/>
        </p:nvCxnSpPr>
        <p:spPr>
          <a:xfrm>
            <a:off x="3662114" y="949249"/>
            <a:ext cx="5481886" cy="2230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80729" y="590550"/>
            <a:ext cx="1681871" cy="307777"/>
          </a:xfrm>
          <a:prstGeom prst="rect">
            <a:avLst/>
          </a:prstGeom>
          <a:noFill/>
        </p:spPr>
        <p:txBody>
          <a:bodyPr wrap="none" rtlCol="0">
            <a:spAutoFit/>
          </a:bodyPr>
          <a:lstStyle/>
          <a:p>
            <a:r>
              <a:rPr lang="en-US" dirty="0">
                <a:solidFill>
                  <a:schemeClr val="bg1"/>
                </a:solidFill>
              </a:rPr>
              <a:t>ALENA WILLIAMS</a:t>
            </a:r>
          </a:p>
        </p:txBody>
      </p:sp>
      <p:sp>
        <p:nvSpPr>
          <p:cNvPr id="14" name="TextBox 13"/>
          <p:cNvSpPr txBox="1"/>
          <p:nvPr/>
        </p:nvSpPr>
        <p:spPr>
          <a:xfrm>
            <a:off x="3886200" y="1123950"/>
            <a:ext cx="2590800" cy="523220"/>
          </a:xfrm>
          <a:prstGeom prst="rect">
            <a:avLst/>
          </a:prstGeom>
          <a:noFill/>
        </p:spPr>
        <p:txBody>
          <a:bodyPr wrap="square" rtlCol="0">
            <a:spAutoFit/>
          </a:bodyPr>
          <a:lstStyle/>
          <a:p>
            <a:r>
              <a:rPr lang="en-US" dirty="0">
                <a:solidFill>
                  <a:schemeClr val="bg1"/>
                </a:solidFill>
              </a:rPr>
              <a:t>AGE :- 32 YEARS</a:t>
            </a:r>
          </a:p>
          <a:p>
            <a:r>
              <a:rPr lang="en-US" dirty="0">
                <a:solidFill>
                  <a:schemeClr val="bg1"/>
                </a:solidFill>
              </a:rPr>
              <a:t>GENDER:- FEMALE</a:t>
            </a:r>
          </a:p>
        </p:txBody>
      </p:sp>
      <p:sp>
        <p:nvSpPr>
          <p:cNvPr id="17" name="TextBox 16"/>
          <p:cNvSpPr txBox="1"/>
          <p:nvPr/>
        </p:nvSpPr>
        <p:spPr>
          <a:xfrm>
            <a:off x="3733800" y="1909286"/>
            <a:ext cx="5410200" cy="738664"/>
          </a:xfrm>
          <a:prstGeom prst="rect">
            <a:avLst/>
          </a:prstGeom>
          <a:noFill/>
        </p:spPr>
        <p:txBody>
          <a:bodyPr wrap="square" rtlCol="0">
            <a:spAutoFit/>
          </a:bodyPr>
          <a:lstStyle/>
          <a:p>
            <a:r>
              <a:rPr lang="en-US" dirty="0">
                <a:solidFill>
                  <a:schemeClr val="bg1"/>
                </a:solidFill>
              </a:rPr>
              <a:t>SHE IS UNSURE ABOUT THE COVID 19.SHE REALLY WANT TO TEST HER  OWN ABILITIES.SHE CAN ORDER TESTING KITS BY UTILIZING SARS COVID 19</a:t>
            </a:r>
          </a:p>
        </p:txBody>
      </p:sp>
      <p:cxnSp>
        <p:nvCxnSpPr>
          <p:cNvPr id="19" name="Straight Connector 18"/>
          <p:cNvCxnSpPr/>
          <p:nvPr/>
        </p:nvCxnSpPr>
        <p:spPr>
          <a:xfrm>
            <a:off x="3657600" y="1809750"/>
            <a:ext cx="5486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76400" y="3333750"/>
            <a:ext cx="5486400" cy="1169551"/>
          </a:xfrm>
          <a:prstGeom prst="rect">
            <a:avLst/>
          </a:prstGeom>
          <a:noFill/>
        </p:spPr>
        <p:txBody>
          <a:bodyPr wrap="square" rtlCol="0">
            <a:spAutoFit/>
          </a:bodyPr>
          <a:lstStyle/>
          <a:p>
            <a:r>
              <a:rPr lang="en-US" spc="-5" dirty="0">
                <a:solidFill>
                  <a:srgbClr val="FFFFFF"/>
                </a:solidFill>
                <a:latin typeface="Arial MT"/>
                <a:cs typeface="Arial MT"/>
              </a:rPr>
              <a:t>D</a:t>
            </a:r>
            <a:r>
              <a:rPr lang="en-US" dirty="0">
                <a:solidFill>
                  <a:srgbClr val="FFFFFF"/>
                </a:solidFill>
                <a:latin typeface="Arial MT"/>
                <a:cs typeface="Arial MT"/>
              </a:rPr>
              <a:t>ETEC</a:t>
            </a:r>
            <a:r>
              <a:rPr lang="en-US" spc="-5" dirty="0">
                <a:solidFill>
                  <a:srgbClr val="FFFFFF"/>
                </a:solidFill>
                <a:latin typeface="Arial MT"/>
                <a:cs typeface="Arial MT"/>
              </a:rPr>
              <a:t>TI</a:t>
            </a:r>
            <a:r>
              <a:rPr lang="en-US" dirty="0">
                <a:solidFill>
                  <a:srgbClr val="FFFFFF"/>
                </a:solidFill>
                <a:latin typeface="Arial MT"/>
                <a:cs typeface="Arial MT"/>
              </a:rPr>
              <a:t>ON VIA</a:t>
            </a:r>
            <a:r>
              <a:rPr lang="en-US" spc="-70" dirty="0">
                <a:solidFill>
                  <a:srgbClr val="FFFFFF"/>
                </a:solidFill>
                <a:latin typeface="Arial MT"/>
                <a:cs typeface="Arial MT"/>
              </a:rPr>
              <a:t> </a:t>
            </a:r>
            <a:r>
              <a:rPr lang="en-US" dirty="0">
                <a:solidFill>
                  <a:srgbClr val="FFFFFF"/>
                </a:solidFill>
                <a:latin typeface="Arial MT"/>
                <a:cs typeface="Arial MT"/>
              </a:rPr>
              <a:t>ARTIFICIAL INTELLIGENCE.  BECAUSE OF HER </a:t>
            </a:r>
            <a:r>
              <a:rPr lang="en-US" spc="5" dirty="0">
                <a:solidFill>
                  <a:srgbClr val="FFFFFF"/>
                </a:solidFill>
                <a:latin typeface="Arial MT"/>
                <a:cs typeface="Arial MT"/>
              </a:rPr>
              <a:t> </a:t>
            </a:r>
            <a:r>
              <a:rPr lang="en-US" spc="-5" dirty="0">
                <a:solidFill>
                  <a:srgbClr val="FFFFFF"/>
                </a:solidFill>
                <a:latin typeface="Arial MT"/>
                <a:cs typeface="Arial MT"/>
              </a:rPr>
              <a:t>CHILDREN, </a:t>
            </a:r>
            <a:r>
              <a:rPr lang="en-US" dirty="0">
                <a:solidFill>
                  <a:srgbClr val="FFFFFF"/>
                </a:solidFill>
                <a:latin typeface="Arial MT"/>
                <a:cs typeface="Arial MT"/>
              </a:rPr>
              <a:t>SHE </a:t>
            </a:r>
            <a:r>
              <a:rPr lang="en-US" spc="-5" dirty="0">
                <a:solidFill>
                  <a:srgbClr val="FFFFFF"/>
                </a:solidFill>
                <a:latin typeface="Arial MT"/>
                <a:cs typeface="Arial MT"/>
              </a:rPr>
              <a:t>IS </a:t>
            </a:r>
            <a:r>
              <a:rPr lang="en-US" dirty="0">
                <a:solidFill>
                  <a:srgbClr val="FFFFFF"/>
                </a:solidFill>
                <a:latin typeface="Arial MT"/>
                <a:cs typeface="Arial MT"/>
              </a:rPr>
              <a:t> </a:t>
            </a:r>
            <a:r>
              <a:rPr lang="en-US" spc="-5" dirty="0">
                <a:solidFill>
                  <a:srgbClr val="FFFFFF"/>
                </a:solidFill>
                <a:latin typeface="Arial MT"/>
                <a:cs typeface="Arial MT"/>
              </a:rPr>
              <a:t>UNABLE</a:t>
            </a:r>
            <a:r>
              <a:rPr lang="en-US" spc="-30" dirty="0">
                <a:solidFill>
                  <a:srgbClr val="FFFFFF"/>
                </a:solidFill>
                <a:latin typeface="Arial MT"/>
                <a:cs typeface="Arial MT"/>
              </a:rPr>
              <a:t> </a:t>
            </a:r>
            <a:r>
              <a:rPr lang="en-US" dirty="0">
                <a:solidFill>
                  <a:srgbClr val="FFFFFF"/>
                </a:solidFill>
                <a:latin typeface="Arial MT"/>
                <a:cs typeface="Arial MT"/>
              </a:rPr>
              <a:t>TO</a:t>
            </a:r>
            <a:r>
              <a:rPr lang="en-US" spc="-25" dirty="0">
                <a:solidFill>
                  <a:srgbClr val="FFFFFF"/>
                </a:solidFill>
                <a:latin typeface="Arial MT"/>
                <a:cs typeface="Arial MT"/>
              </a:rPr>
              <a:t> </a:t>
            </a:r>
            <a:r>
              <a:rPr lang="en-US" spc="-5" dirty="0">
                <a:solidFill>
                  <a:srgbClr val="FFFFFF"/>
                </a:solidFill>
                <a:latin typeface="Arial MT"/>
                <a:cs typeface="Arial MT"/>
              </a:rPr>
              <a:t>RELIABLY </a:t>
            </a:r>
            <a:r>
              <a:rPr lang="en-US" spc="-320" dirty="0">
                <a:solidFill>
                  <a:srgbClr val="FFFFFF"/>
                </a:solidFill>
                <a:latin typeface="Arial MT"/>
                <a:cs typeface="Arial MT"/>
              </a:rPr>
              <a:t> </a:t>
            </a:r>
            <a:r>
              <a:rPr lang="en-US" spc="-5" dirty="0">
                <a:solidFill>
                  <a:srgbClr val="FFFFFF"/>
                </a:solidFill>
                <a:latin typeface="Arial MT"/>
                <a:cs typeface="Arial MT"/>
              </a:rPr>
              <a:t>APPROACH </a:t>
            </a:r>
            <a:r>
              <a:rPr lang="en-US" dirty="0">
                <a:solidFill>
                  <a:srgbClr val="FFFFFF"/>
                </a:solidFill>
                <a:latin typeface="Arial MT"/>
                <a:cs typeface="Arial MT"/>
              </a:rPr>
              <a:t>HER </a:t>
            </a:r>
            <a:r>
              <a:rPr lang="en-US" spc="5" dirty="0">
                <a:solidFill>
                  <a:srgbClr val="FFFFFF"/>
                </a:solidFill>
                <a:latin typeface="Arial MT"/>
                <a:cs typeface="Arial MT"/>
              </a:rPr>
              <a:t> </a:t>
            </a:r>
            <a:r>
              <a:rPr lang="en-US" spc="-5" dirty="0">
                <a:solidFill>
                  <a:srgbClr val="FFFFFF"/>
                </a:solidFill>
                <a:latin typeface="Arial MT"/>
                <a:cs typeface="Arial MT"/>
              </a:rPr>
              <a:t>INFANT CHILD WHEN </a:t>
            </a:r>
            <a:r>
              <a:rPr lang="en-US" spc="-320" dirty="0">
                <a:solidFill>
                  <a:srgbClr val="FFFFFF"/>
                </a:solidFill>
                <a:latin typeface="Arial MT"/>
                <a:cs typeface="Arial MT"/>
              </a:rPr>
              <a:t> </a:t>
            </a:r>
            <a:r>
              <a:rPr lang="en-US" dirty="0">
                <a:solidFill>
                  <a:srgbClr val="FFFFFF"/>
                </a:solidFill>
                <a:latin typeface="Arial MT"/>
                <a:cs typeface="Arial MT"/>
              </a:rPr>
              <a:t>HE OR SHE </a:t>
            </a:r>
            <a:r>
              <a:rPr lang="en-US" spc="-5" dirty="0">
                <a:solidFill>
                  <a:srgbClr val="FFFFFF"/>
                </a:solidFill>
                <a:latin typeface="Arial MT"/>
                <a:cs typeface="Arial MT"/>
              </a:rPr>
              <a:t>IS </a:t>
            </a:r>
            <a:r>
              <a:rPr lang="en-US" dirty="0">
                <a:solidFill>
                  <a:srgbClr val="FFFFFF"/>
                </a:solidFill>
                <a:latin typeface="Arial MT"/>
                <a:cs typeface="Arial MT"/>
              </a:rPr>
              <a:t> </a:t>
            </a:r>
            <a:r>
              <a:rPr lang="en-US" spc="-5" dirty="0">
                <a:solidFill>
                  <a:srgbClr val="FFFFFF"/>
                </a:solidFill>
                <a:latin typeface="Arial MT"/>
                <a:cs typeface="Arial MT"/>
              </a:rPr>
              <a:t>EXPERIENCING </a:t>
            </a:r>
            <a:r>
              <a:rPr lang="en-US" dirty="0">
                <a:solidFill>
                  <a:srgbClr val="FFFFFF"/>
                </a:solidFill>
                <a:latin typeface="Arial MT"/>
                <a:cs typeface="Arial MT"/>
              </a:rPr>
              <a:t> </a:t>
            </a:r>
            <a:r>
              <a:rPr lang="en-US" spc="-5" dirty="0">
                <a:solidFill>
                  <a:srgbClr val="FFFFFF"/>
                </a:solidFill>
                <a:latin typeface="Arial MT"/>
                <a:cs typeface="Arial MT"/>
              </a:rPr>
              <a:t>SYMPTOMS.</a:t>
            </a:r>
            <a:endParaRPr lang="en-US" dirty="0">
              <a:latin typeface="Arial MT"/>
              <a:cs typeface="Arial MT"/>
            </a:endParaRPr>
          </a:p>
          <a:p>
            <a:endParaRPr lang="en-US" dirty="0"/>
          </a:p>
        </p:txBody>
      </p:sp>
      <p:sp>
        <p:nvSpPr>
          <p:cNvPr id="33" name="Rectangle 32"/>
          <p:cNvSpPr/>
          <p:nvPr/>
        </p:nvSpPr>
        <p:spPr>
          <a:xfrm>
            <a:off x="1828800" y="-8870"/>
            <a:ext cx="4953730" cy="523220"/>
          </a:xfrm>
          <a:prstGeom prst="rect">
            <a:avLst/>
          </a:prstGeom>
          <a:noFill/>
        </p:spPr>
        <p:txBody>
          <a:bodyPr wrap="square" lIns="91440" tIns="45720" rIns="91440" bIns="45720">
            <a:spAutoFit/>
          </a:bodyPr>
          <a:lstStyle/>
          <a:p>
            <a:pPr algn="ct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PERSONAS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Users\user\Downloads\mask 2 male.jpg"/>
          <p:cNvPicPr>
            <a:picLocks noChangeAspect="1" noChangeArrowheads="1"/>
          </p:cNvPicPr>
          <p:nvPr/>
        </p:nvPicPr>
        <p:blipFill>
          <a:blip r:embed="rId2"/>
          <a:srcRect/>
          <a:stretch>
            <a:fillRect/>
          </a:stretch>
        </p:blipFill>
        <p:spPr bwMode="auto">
          <a:xfrm>
            <a:off x="685800" y="514350"/>
            <a:ext cx="2977213" cy="1981200"/>
          </a:xfrm>
          <a:prstGeom prst="rect">
            <a:avLst/>
          </a:prstGeom>
          <a:noFill/>
        </p:spPr>
      </p:pic>
      <p:cxnSp>
        <p:nvCxnSpPr>
          <p:cNvPr id="4" name="Straight Connector 3"/>
          <p:cNvCxnSpPr/>
          <p:nvPr/>
        </p:nvCxnSpPr>
        <p:spPr>
          <a:xfrm>
            <a:off x="3662114" y="949249"/>
            <a:ext cx="5481886" cy="22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657600" y="1711249"/>
            <a:ext cx="5481886" cy="22301"/>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861034" y="590550"/>
            <a:ext cx="1572866" cy="307777"/>
          </a:xfrm>
          <a:prstGeom prst="rect">
            <a:avLst/>
          </a:prstGeom>
          <a:noFill/>
        </p:spPr>
        <p:txBody>
          <a:bodyPr wrap="none" rtlCol="0">
            <a:spAutoFit/>
          </a:bodyPr>
          <a:lstStyle/>
          <a:p>
            <a:r>
              <a:rPr lang="en-US" dirty="0">
                <a:solidFill>
                  <a:schemeClr val="bg1"/>
                </a:solidFill>
              </a:rPr>
              <a:t>CHARLES JOHN</a:t>
            </a:r>
          </a:p>
        </p:txBody>
      </p:sp>
      <p:sp>
        <p:nvSpPr>
          <p:cNvPr id="7" name="TextBox 6"/>
          <p:cNvSpPr txBox="1"/>
          <p:nvPr/>
        </p:nvSpPr>
        <p:spPr>
          <a:xfrm>
            <a:off x="3854222" y="1084243"/>
            <a:ext cx="1632178" cy="954107"/>
          </a:xfrm>
          <a:prstGeom prst="rect">
            <a:avLst/>
          </a:prstGeom>
          <a:noFill/>
        </p:spPr>
        <p:txBody>
          <a:bodyPr wrap="none" rtlCol="0">
            <a:spAutoFit/>
          </a:bodyPr>
          <a:lstStyle/>
          <a:p>
            <a:r>
              <a:rPr lang="en-US" dirty="0">
                <a:solidFill>
                  <a:schemeClr val="bg1"/>
                </a:solidFill>
              </a:rPr>
              <a:t>AGE :- 23 YEARS</a:t>
            </a:r>
          </a:p>
          <a:p>
            <a:r>
              <a:rPr lang="en-US" dirty="0">
                <a:solidFill>
                  <a:schemeClr val="bg1"/>
                </a:solidFill>
              </a:rPr>
              <a:t>GENDER:- MALE</a:t>
            </a:r>
          </a:p>
          <a:p>
            <a:endParaRPr lang="en-US" dirty="0"/>
          </a:p>
          <a:p>
            <a:endParaRPr lang="en-US" dirty="0"/>
          </a:p>
        </p:txBody>
      </p:sp>
      <p:sp>
        <p:nvSpPr>
          <p:cNvPr id="8" name="TextBox 7"/>
          <p:cNvSpPr txBox="1"/>
          <p:nvPr/>
        </p:nvSpPr>
        <p:spPr>
          <a:xfrm>
            <a:off x="3733800" y="1733550"/>
            <a:ext cx="5029200" cy="1107996"/>
          </a:xfrm>
          <a:prstGeom prst="rect">
            <a:avLst/>
          </a:prstGeom>
          <a:noFill/>
        </p:spPr>
        <p:txBody>
          <a:bodyPr wrap="square" rtlCol="0">
            <a:spAutoFit/>
          </a:bodyPr>
          <a:lstStyle/>
          <a:p>
            <a:r>
              <a:rPr lang="en-US" sz="1600" spc="-5" dirty="0">
                <a:solidFill>
                  <a:schemeClr val="bg1"/>
                </a:solidFill>
              </a:rPr>
              <a:t> </a:t>
            </a:r>
            <a:r>
              <a:rPr lang="en-US" sz="1600" dirty="0">
                <a:solidFill>
                  <a:schemeClr val="bg1"/>
                </a:solidFill>
              </a:rPr>
              <a:t>HE </a:t>
            </a:r>
            <a:r>
              <a:rPr lang="en-US" sz="1600" spc="-5" dirty="0">
                <a:solidFill>
                  <a:schemeClr val="bg1"/>
                </a:solidFill>
              </a:rPr>
              <a:t>WENT TO THE HOSPITAL TO GET WEIGHED </a:t>
            </a:r>
            <a:r>
              <a:rPr lang="en-US" sz="1600" dirty="0">
                <a:solidFill>
                  <a:schemeClr val="bg1"/>
                </a:solidFill>
              </a:rPr>
              <a:t> </a:t>
            </a:r>
            <a:r>
              <a:rPr lang="en-US" sz="1600" spc="-5" dirty="0">
                <a:solidFill>
                  <a:schemeClr val="bg1"/>
                </a:solidFill>
              </a:rPr>
              <a:t>OUT BECAUSE HE HADN'T BEEN FEELING VERY WELL, AND </a:t>
            </a:r>
            <a:r>
              <a:rPr lang="en-US" sz="1600" spc="-490" dirty="0">
                <a:solidFill>
                  <a:schemeClr val="bg1"/>
                </a:solidFill>
              </a:rPr>
              <a:t> </a:t>
            </a:r>
            <a:r>
              <a:rPr lang="en-US" sz="1600" spc="-5" dirty="0">
                <a:solidFill>
                  <a:schemeClr val="bg1"/>
                </a:solidFill>
              </a:rPr>
              <a:t>THE DOCTORS THERE LOOKED FOR</a:t>
            </a:r>
            <a:r>
              <a:rPr lang="en-US" sz="1600" dirty="0">
                <a:solidFill>
                  <a:schemeClr val="bg1"/>
                </a:solidFill>
              </a:rPr>
              <a:t> </a:t>
            </a:r>
            <a:r>
              <a:rPr lang="en-US" sz="1600" spc="-5" dirty="0">
                <a:solidFill>
                  <a:schemeClr val="bg1"/>
                </a:solidFill>
              </a:rPr>
              <a:t>SIGNS OF CONVULSIONS </a:t>
            </a:r>
            <a:r>
              <a:rPr lang="en-US" sz="1600" dirty="0">
                <a:solidFill>
                  <a:schemeClr val="bg1"/>
                </a:solidFill>
              </a:rPr>
              <a:t> IN</a:t>
            </a:r>
            <a:r>
              <a:rPr lang="en-US" sz="1600" spc="-10" dirty="0">
                <a:solidFill>
                  <a:schemeClr val="bg1"/>
                </a:solidFill>
              </a:rPr>
              <a:t> </a:t>
            </a:r>
            <a:r>
              <a:rPr lang="en-US" sz="1600" spc="-5" dirty="0">
                <a:solidFill>
                  <a:schemeClr val="bg1"/>
                </a:solidFill>
              </a:rPr>
              <a:t>HIM</a:t>
            </a:r>
            <a:r>
              <a:rPr lang="en-US" spc="-5" dirty="0">
                <a:solidFill>
                  <a:schemeClr val="bg1"/>
                </a:solidFill>
              </a:rPr>
              <a:t>.</a:t>
            </a:r>
            <a:endParaRPr lang="en-US" dirty="0">
              <a:solidFill>
                <a:schemeClr val="bg1"/>
              </a:solidFill>
            </a:endParaRPr>
          </a:p>
        </p:txBody>
      </p:sp>
      <p:sp>
        <p:nvSpPr>
          <p:cNvPr id="9" name="TextBox 8"/>
          <p:cNvSpPr txBox="1"/>
          <p:nvPr/>
        </p:nvSpPr>
        <p:spPr>
          <a:xfrm>
            <a:off x="1066800" y="3257550"/>
            <a:ext cx="7391400" cy="1169551"/>
          </a:xfrm>
          <a:prstGeom prst="rect">
            <a:avLst/>
          </a:prstGeom>
          <a:noFill/>
        </p:spPr>
        <p:txBody>
          <a:bodyPr wrap="square" rtlCol="0">
            <a:spAutoFit/>
          </a:bodyPr>
          <a:lstStyle/>
          <a:p>
            <a:r>
              <a:rPr lang="en-US" sz="1400" dirty="0">
                <a:solidFill>
                  <a:schemeClr val="bg1"/>
                </a:solidFill>
                <a:latin typeface="Arial MT"/>
                <a:cs typeface="Arial MT"/>
              </a:rPr>
              <a:t>HE IS </a:t>
            </a:r>
            <a:r>
              <a:rPr lang="en-US" sz="1400" spc="-5" dirty="0">
                <a:solidFill>
                  <a:schemeClr val="bg1"/>
                </a:solidFill>
                <a:latin typeface="Arial MT"/>
                <a:cs typeface="Arial MT"/>
              </a:rPr>
              <a:t>CONFINED TO THE HOUSE AND UNABLE TO GO </a:t>
            </a:r>
            <a:r>
              <a:rPr lang="en-US" sz="1400" dirty="0">
                <a:solidFill>
                  <a:schemeClr val="bg1"/>
                </a:solidFill>
                <a:latin typeface="Arial MT"/>
                <a:cs typeface="Arial MT"/>
              </a:rPr>
              <a:t> </a:t>
            </a:r>
            <a:r>
              <a:rPr lang="en-US" sz="1400" spc="-5" dirty="0">
                <a:solidFill>
                  <a:schemeClr val="bg1"/>
                </a:solidFill>
                <a:latin typeface="Arial MT"/>
                <a:cs typeface="Arial MT"/>
              </a:rPr>
              <a:t>ANYWHERE</a:t>
            </a:r>
            <a:r>
              <a:rPr lang="en-US" sz="1400" spc="-10" dirty="0">
                <a:solidFill>
                  <a:schemeClr val="bg1"/>
                </a:solidFill>
                <a:latin typeface="Arial MT"/>
                <a:cs typeface="Arial MT"/>
              </a:rPr>
              <a:t> </a:t>
            </a:r>
            <a:r>
              <a:rPr lang="en-US" sz="1400" spc="-5" dirty="0">
                <a:solidFill>
                  <a:schemeClr val="bg1"/>
                </a:solidFill>
                <a:latin typeface="Arial MT"/>
                <a:cs typeface="Arial MT"/>
              </a:rPr>
              <a:t>ELSE BECAUSE OF THE SIDE </a:t>
            </a:r>
            <a:r>
              <a:rPr lang="en-US" sz="1400" spc="-10" dirty="0">
                <a:solidFill>
                  <a:schemeClr val="bg1"/>
                </a:solidFill>
                <a:latin typeface="Arial MT"/>
                <a:cs typeface="Arial MT"/>
              </a:rPr>
              <a:t>EFFECTS</a:t>
            </a:r>
            <a:r>
              <a:rPr lang="en-US" sz="1400" spc="-5" dirty="0">
                <a:solidFill>
                  <a:schemeClr val="bg1"/>
                </a:solidFill>
                <a:latin typeface="Arial MT"/>
                <a:cs typeface="Arial MT"/>
              </a:rPr>
              <a:t> OF </a:t>
            </a:r>
            <a:r>
              <a:rPr lang="en-US" sz="1400" dirty="0">
                <a:solidFill>
                  <a:schemeClr val="bg1"/>
                </a:solidFill>
                <a:latin typeface="Arial MT"/>
                <a:cs typeface="Arial MT"/>
              </a:rPr>
              <a:t> </a:t>
            </a:r>
            <a:r>
              <a:rPr lang="en-US" sz="1400" spc="-5" dirty="0">
                <a:solidFill>
                  <a:schemeClr val="bg1"/>
                </a:solidFill>
                <a:latin typeface="Arial MT"/>
                <a:cs typeface="Arial MT"/>
              </a:rPr>
              <a:t>COVID-19. HE </a:t>
            </a:r>
            <a:r>
              <a:rPr lang="en-US" sz="1400" dirty="0">
                <a:solidFill>
                  <a:schemeClr val="bg1"/>
                </a:solidFill>
                <a:latin typeface="Arial MT"/>
                <a:cs typeface="Arial MT"/>
              </a:rPr>
              <a:t>IS </a:t>
            </a:r>
            <a:r>
              <a:rPr lang="en-US" sz="1400" spc="-5" dirty="0">
                <a:solidFill>
                  <a:schemeClr val="bg1"/>
                </a:solidFill>
                <a:latin typeface="Arial MT"/>
                <a:cs typeface="Arial MT"/>
              </a:rPr>
              <a:t>ABLE TO DISCUSS HER HUSBAND'S </a:t>
            </a:r>
            <a:r>
              <a:rPr lang="en-US" sz="1400" dirty="0">
                <a:solidFill>
                  <a:schemeClr val="bg1"/>
                </a:solidFill>
                <a:latin typeface="Arial MT"/>
                <a:cs typeface="Arial MT"/>
              </a:rPr>
              <a:t> </a:t>
            </a:r>
            <a:r>
              <a:rPr lang="en-US" sz="1400" spc="-5" dirty="0">
                <a:solidFill>
                  <a:schemeClr val="bg1"/>
                </a:solidFill>
                <a:latin typeface="Arial MT"/>
                <a:cs typeface="Arial MT"/>
              </a:rPr>
              <a:t>ILLNESS WITH </a:t>
            </a:r>
            <a:r>
              <a:rPr lang="en-US" sz="1400" dirty="0">
                <a:solidFill>
                  <a:schemeClr val="bg1"/>
                </a:solidFill>
                <a:latin typeface="Arial MT"/>
                <a:cs typeface="Arial MT"/>
              </a:rPr>
              <a:t>A </a:t>
            </a:r>
            <a:r>
              <a:rPr lang="en-US" sz="1400" spc="-5" dirty="0">
                <a:solidFill>
                  <a:schemeClr val="bg1"/>
                </a:solidFill>
                <a:latin typeface="Arial MT"/>
                <a:cs typeface="Arial MT"/>
              </a:rPr>
              <a:t>CHATBOT THAT EMPLOYS SARS COVID- </a:t>
            </a:r>
            <a:r>
              <a:rPr lang="en-US" sz="1400" spc="-490" dirty="0">
                <a:solidFill>
                  <a:schemeClr val="bg1"/>
                </a:solidFill>
                <a:latin typeface="Arial MT"/>
                <a:cs typeface="Arial MT"/>
              </a:rPr>
              <a:t> </a:t>
            </a:r>
            <a:r>
              <a:rPr lang="en-US" sz="1400" spc="-5" dirty="0">
                <a:solidFill>
                  <a:schemeClr val="bg1"/>
                </a:solidFill>
                <a:latin typeface="Arial MT"/>
                <a:cs typeface="Arial MT"/>
              </a:rPr>
              <a:t>19 DETECTION UTILIZING AI, AND </a:t>
            </a:r>
            <a:r>
              <a:rPr lang="en-US" sz="1400" dirty="0">
                <a:solidFill>
                  <a:schemeClr val="bg1"/>
                </a:solidFill>
                <a:latin typeface="Arial MT"/>
                <a:cs typeface="Arial MT"/>
              </a:rPr>
              <a:t>IN </a:t>
            </a:r>
            <a:r>
              <a:rPr lang="en-US" sz="1400" spc="-5" dirty="0">
                <a:solidFill>
                  <a:schemeClr val="bg1"/>
                </a:solidFill>
                <a:latin typeface="Arial MT"/>
                <a:cs typeface="Arial MT"/>
              </a:rPr>
              <a:t>RETURN, SHE </a:t>
            </a:r>
            <a:r>
              <a:rPr lang="en-US" sz="1400" dirty="0">
                <a:solidFill>
                  <a:schemeClr val="bg1"/>
                </a:solidFill>
                <a:latin typeface="Arial MT"/>
                <a:cs typeface="Arial MT"/>
              </a:rPr>
              <a:t>WILL </a:t>
            </a:r>
            <a:r>
              <a:rPr lang="en-US" sz="1400" spc="5" dirty="0">
                <a:solidFill>
                  <a:schemeClr val="bg1"/>
                </a:solidFill>
                <a:latin typeface="Arial MT"/>
                <a:cs typeface="Arial MT"/>
              </a:rPr>
              <a:t> </a:t>
            </a:r>
            <a:r>
              <a:rPr lang="en-US" sz="1400" spc="-5" dirty="0">
                <a:solidFill>
                  <a:schemeClr val="bg1"/>
                </a:solidFill>
                <a:latin typeface="Arial MT"/>
                <a:cs typeface="Arial MT"/>
              </a:rPr>
              <a:t>OBTAIN ADVICE FROM</a:t>
            </a:r>
            <a:r>
              <a:rPr lang="en-US" sz="1400" spc="5" dirty="0">
                <a:solidFill>
                  <a:schemeClr val="bg1"/>
                </a:solidFill>
                <a:latin typeface="Arial MT"/>
                <a:cs typeface="Arial MT"/>
              </a:rPr>
              <a:t> </a:t>
            </a:r>
            <a:r>
              <a:rPr lang="en-US" sz="1400" spc="-5" dirty="0">
                <a:solidFill>
                  <a:schemeClr val="bg1"/>
                </a:solidFill>
                <a:latin typeface="Arial MT"/>
                <a:cs typeface="Arial MT"/>
              </a:rPr>
              <a:t>TRAINED MEDICAL</a:t>
            </a:r>
            <a:r>
              <a:rPr lang="en-US" sz="1400" dirty="0">
                <a:solidFill>
                  <a:schemeClr val="bg1"/>
                </a:solidFill>
                <a:latin typeface="Arial MT"/>
                <a:cs typeface="Arial MT"/>
              </a:rPr>
              <a:t> </a:t>
            </a:r>
            <a:r>
              <a:rPr lang="en-US" sz="1400" spc="-5" dirty="0">
                <a:solidFill>
                  <a:schemeClr val="bg1"/>
                </a:solidFill>
                <a:latin typeface="Arial MT"/>
                <a:cs typeface="Arial MT"/>
              </a:rPr>
              <a:t>SPECIALISTS</a:t>
            </a:r>
            <a:endParaRPr lang="en-US" sz="1400" dirty="0">
              <a:solidFill>
                <a:schemeClr val="bg1"/>
              </a:solidFill>
            </a:endParaRPr>
          </a:p>
        </p:txBody>
      </p:sp>
      <p:cxnSp>
        <p:nvCxnSpPr>
          <p:cNvPr id="18" name="Straight Connector 17"/>
          <p:cNvCxnSpPr/>
          <p:nvPr/>
        </p:nvCxnSpPr>
        <p:spPr>
          <a:xfrm>
            <a:off x="1143000" y="3028950"/>
            <a:ext cx="708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8077994" y="3866356"/>
            <a:ext cx="762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43000" y="4627562"/>
            <a:ext cx="708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57994" y="3866356"/>
            <a:ext cx="762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flipH="1" flipV="1">
            <a:off x="762000" y="3105150"/>
            <a:ext cx="457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800100" y="428625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8153400" y="4324350"/>
            <a:ext cx="381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a:off x="8115300" y="3143250"/>
            <a:ext cx="457200" cy="228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ser\Downloads\mask 3 male.jpg"/>
          <p:cNvPicPr>
            <a:picLocks noChangeAspect="1" noChangeArrowheads="1"/>
          </p:cNvPicPr>
          <p:nvPr/>
        </p:nvPicPr>
        <p:blipFill>
          <a:blip r:embed="rId2"/>
          <a:srcRect/>
          <a:stretch>
            <a:fillRect/>
          </a:stretch>
        </p:blipFill>
        <p:spPr bwMode="auto">
          <a:xfrm>
            <a:off x="680387" y="438150"/>
            <a:ext cx="2977213" cy="1981200"/>
          </a:xfrm>
          <a:prstGeom prst="rect">
            <a:avLst/>
          </a:prstGeom>
          <a:noFill/>
        </p:spPr>
      </p:pic>
      <p:cxnSp>
        <p:nvCxnSpPr>
          <p:cNvPr id="5" name="Straight Connector 4"/>
          <p:cNvCxnSpPr/>
          <p:nvPr/>
        </p:nvCxnSpPr>
        <p:spPr>
          <a:xfrm>
            <a:off x="3662114" y="949249"/>
            <a:ext cx="5481886" cy="22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57600" y="1809750"/>
            <a:ext cx="5481886" cy="22301"/>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36062" y="587573"/>
            <a:ext cx="1802738" cy="307777"/>
          </a:xfrm>
          <a:prstGeom prst="rect">
            <a:avLst/>
          </a:prstGeom>
          <a:noFill/>
        </p:spPr>
        <p:txBody>
          <a:bodyPr wrap="none" rtlCol="0">
            <a:spAutoFit/>
          </a:bodyPr>
          <a:lstStyle/>
          <a:p>
            <a:r>
              <a:rPr lang="en-US" spc="-5" dirty="0">
                <a:solidFill>
                  <a:schemeClr val="bg1"/>
                </a:solidFill>
                <a:latin typeface="Arial MT"/>
                <a:cs typeface="Arial MT"/>
              </a:rPr>
              <a:t>JIMMY ANDERSON</a:t>
            </a:r>
            <a:endParaRPr lang="en-US" dirty="0">
              <a:solidFill>
                <a:schemeClr val="bg1"/>
              </a:solidFill>
            </a:endParaRPr>
          </a:p>
        </p:txBody>
      </p:sp>
      <p:sp>
        <p:nvSpPr>
          <p:cNvPr id="8" name="TextBox 7"/>
          <p:cNvSpPr txBox="1"/>
          <p:nvPr/>
        </p:nvSpPr>
        <p:spPr>
          <a:xfrm>
            <a:off x="3884050" y="1123950"/>
            <a:ext cx="1632178" cy="738664"/>
          </a:xfrm>
          <a:prstGeom prst="rect">
            <a:avLst/>
          </a:prstGeom>
          <a:noFill/>
        </p:spPr>
        <p:txBody>
          <a:bodyPr wrap="none" rtlCol="0">
            <a:spAutoFit/>
          </a:bodyPr>
          <a:lstStyle/>
          <a:p>
            <a:r>
              <a:rPr lang="en-US" dirty="0">
                <a:solidFill>
                  <a:schemeClr val="bg1"/>
                </a:solidFill>
              </a:rPr>
              <a:t>AGE :- 28 YEARS</a:t>
            </a:r>
          </a:p>
          <a:p>
            <a:r>
              <a:rPr lang="en-US" dirty="0">
                <a:solidFill>
                  <a:schemeClr val="bg1"/>
                </a:solidFill>
              </a:rPr>
              <a:t>GENDER:- MALE</a:t>
            </a:r>
          </a:p>
          <a:p>
            <a:endParaRPr lang="en-US" dirty="0"/>
          </a:p>
        </p:txBody>
      </p:sp>
      <p:sp>
        <p:nvSpPr>
          <p:cNvPr id="9" name="TextBox 8"/>
          <p:cNvSpPr txBox="1"/>
          <p:nvPr/>
        </p:nvSpPr>
        <p:spPr>
          <a:xfrm>
            <a:off x="3733800" y="1935599"/>
            <a:ext cx="5562600" cy="1169551"/>
          </a:xfrm>
          <a:prstGeom prst="rect">
            <a:avLst/>
          </a:prstGeom>
          <a:noFill/>
        </p:spPr>
        <p:txBody>
          <a:bodyPr wrap="square" rtlCol="0">
            <a:spAutoFit/>
          </a:bodyPr>
          <a:lstStyle/>
          <a:p>
            <a:r>
              <a:rPr lang="en-US" spc="-5" dirty="0">
                <a:solidFill>
                  <a:schemeClr val="bg1"/>
                </a:solidFill>
                <a:latin typeface="Arial MT"/>
                <a:cs typeface="Arial MT"/>
              </a:rPr>
              <a:t>HE WENT TO THE HOSPITAL TO GET </a:t>
            </a:r>
            <a:r>
              <a:rPr lang="en-US" dirty="0">
                <a:solidFill>
                  <a:schemeClr val="bg1"/>
                </a:solidFill>
                <a:latin typeface="Arial MT"/>
                <a:cs typeface="Arial MT"/>
              </a:rPr>
              <a:t> </a:t>
            </a:r>
            <a:r>
              <a:rPr lang="en-US" spc="-5" dirty="0">
                <a:solidFill>
                  <a:schemeClr val="bg1"/>
                </a:solidFill>
                <a:latin typeface="Arial MT"/>
                <a:cs typeface="Arial MT"/>
              </a:rPr>
              <a:t>CHECKED OUT SINCE HE WASN'T FEELING VERY </a:t>
            </a:r>
            <a:r>
              <a:rPr lang="en-US" spc="-490" dirty="0">
                <a:solidFill>
                  <a:schemeClr val="bg1"/>
                </a:solidFill>
                <a:latin typeface="Arial MT"/>
                <a:cs typeface="Arial MT"/>
              </a:rPr>
              <a:t> </a:t>
            </a:r>
            <a:r>
              <a:rPr lang="en-US" spc="-5" dirty="0">
                <a:solidFill>
                  <a:schemeClr val="bg1"/>
                </a:solidFill>
                <a:latin typeface="Arial MT"/>
                <a:cs typeface="Arial MT"/>
              </a:rPr>
              <a:t>WELL, AND THE DOCTORS WANTED TO SEE </a:t>
            </a:r>
            <a:r>
              <a:rPr lang="en-US" dirty="0">
                <a:solidFill>
                  <a:schemeClr val="bg1"/>
                </a:solidFill>
                <a:latin typeface="Arial MT"/>
                <a:cs typeface="Arial MT"/>
              </a:rPr>
              <a:t> </a:t>
            </a:r>
            <a:r>
              <a:rPr lang="en-US" spc="-5" dirty="0">
                <a:solidFill>
                  <a:schemeClr val="bg1"/>
                </a:solidFill>
                <a:latin typeface="Arial MT"/>
                <a:cs typeface="Arial MT"/>
              </a:rPr>
              <a:t>WHETHER HE WAS SHOWING ANY SIGNS OF </a:t>
            </a:r>
            <a:r>
              <a:rPr lang="en-US" dirty="0">
                <a:solidFill>
                  <a:schemeClr val="bg1"/>
                </a:solidFill>
                <a:latin typeface="Arial MT"/>
                <a:cs typeface="Arial MT"/>
              </a:rPr>
              <a:t> </a:t>
            </a:r>
            <a:r>
              <a:rPr lang="en-US" spc="-5" dirty="0">
                <a:solidFill>
                  <a:schemeClr val="bg1"/>
                </a:solidFill>
                <a:latin typeface="Arial MT"/>
                <a:cs typeface="Arial MT"/>
              </a:rPr>
              <a:t>CONVULSIONS.</a:t>
            </a:r>
            <a:endParaRPr lang="en-US" dirty="0">
              <a:solidFill>
                <a:schemeClr val="bg1"/>
              </a:solidFill>
              <a:latin typeface="Arial MT"/>
              <a:cs typeface="Arial MT"/>
            </a:endParaRPr>
          </a:p>
          <a:p>
            <a:endParaRPr lang="en-US" dirty="0">
              <a:solidFill>
                <a:schemeClr val="bg1"/>
              </a:solidFill>
            </a:endParaRPr>
          </a:p>
        </p:txBody>
      </p:sp>
      <p:sp>
        <p:nvSpPr>
          <p:cNvPr id="11" name="TextBox 10"/>
          <p:cNvSpPr txBox="1"/>
          <p:nvPr/>
        </p:nvSpPr>
        <p:spPr>
          <a:xfrm>
            <a:off x="1219200" y="3486150"/>
            <a:ext cx="7010400" cy="1569660"/>
          </a:xfrm>
          <a:prstGeom prst="rect">
            <a:avLst/>
          </a:prstGeom>
          <a:noFill/>
        </p:spPr>
        <p:txBody>
          <a:bodyPr wrap="square" rtlCol="0">
            <a:spAutoFit/>
          </a:bodyPr>
          <a:lstStyle/>
          <a:p>
            <a:r>
              <a:rPr lang="en-US" sz="1600" spc="-5" dirty="0">
                <a:solidFill>
                  <a:schemeClr val="bg1"/>
                </a:solidFill>
                <a:latin typeface="Arial MT"/>
                <a:cs typeface="Arial MT"/>
              </a:rPr>
              <a:t>THE </a:t>
            </a:r>
            <a:r>
              <a:rPr lang="en-US" sz="1600" dirty="0">
                <a:solidFill>
                  <a:schemeClr val="bg1"/>
                </a:solidFill>
                <a:latin typeface="Arial MT"/>
                <a:cs typeface="Arial MT"/>
              </a:rPr>
              <a:t>CT </a:t>
            </a:r>
            <a:r>
              <a:rPr lang="en-US" sz="1600" spc="-5" dirty="0">
                <a:solidFill>
                  <a:schemeClr val="bg1"/>
                </a:solidFill>
                <a:latin typeface="Arial MT"/>
                <a:cs typeface="Arial MT"/>
              </a:rPr>
              <a:t>SCAN WAS CARRIED OUT, AND THE </a:t>
            </a:r>
            <a:r>
              <a:rPr lang="en-US" sz="1600" dirty="0">
                <a:solidFill>
                  <a:schemeClr val="bg1"/>
                </a:solidFill>
                <a:latin typeface="Arial MT"/>
                <a:cs typeface="Arial MT"/>
              </a:rPr>
              <a:t> </a:t>
            </a:r>
            <a:r>
              <a:rPr lang="en-US" sz="1600" spc="-5" dirty="0">
                <a:solidFill>
                  <a:schemeClr val="bg1"/>
                </a:solidFill>
                <a:latin typeface="Arial MT"/>
                <a:cs typeface="Arial MT"/>
              </a:rPr>
              <a:t>FINDINGS WERE GATHERED. </a:t>
            </a:r>
            <a:r>
              <a:rPr lang="en-US" sz="1600" spc="-45" dirty="0">
                <a:solidFill>
                  <a:schemeClr val="bg1"/>
                </a:solidFill>
                <a:latin typeface="Arial MT"/>
                <a:cs typeface="Arial MT"/>
              </a:rPr>
              <a:t>YET, </a:t>
            </a:r>
            <a:r>
              <a:rPr lang="en-US" sz="1600" spc="-5" dirty="0">
                <a:solidFill>
                  <a:schemeClr val="bg1"/>
                </a:solidFill>
                <a:latin typeface="Arial MT"/>
                <a:cs typeface="Arial MT"/>
              </a:rPr>
              <a:t>NONE OF THE </a:t>
            </a:r>
            <a:r>
              <a:rPr lang="en-US" sz="1600" dirty="0">
                <a:solidFill>
                  <a:schemeClr val="bg1"/>
                </a:solidFill>
                <a:latin typeface="Arial MT"/>
                <a:cs typeface="Arial MT"/>
              </a:rPr>
              <a:t> </a:t>
            </a:r>
            <a:r>
              <a:rPr lang="en-US" sz="1600" spc="-5" dirty="0">
                <a:solidFill>
                  <a:schemeClr val="bg1"/>
                </a:solidFill>
                <a:latin typeface="Arial MT"/>
                <a:cs typeface="Arial MT"/>
              </a:rPr>
              <a:t>DOCTORS ARE AVAILABLE TO TALK ABOUT THE </a:t>
            </a:r>
            <a:r>
              <a:rPr lang="en-US" sz="1600" dirty="0">
                <a:solidFill>
                  <a:schemeClr val="bg1"/>
                </a:solidFill>
                <a:latin typeface="Arial MT"/>
                <a:cs typeface="Arial MT"/>
              </a:rPr>
              <a:t> </a:t>
            </a:r>
            <a:r>
              <a:rPr lang="en-US" sz="1600" spc="-5" dirty="0">
                <a:solidFill>
                  <a:schemeClr val="bg1"/>
                </a:solidFill>
                <a:latin typeface="Arial MT"/>
                <a:cs typeface="Arial MT"/>
              </a:rPr>
              <a:t>PAPERS AND PROVIDE THEIR FEEDBACK. HE </a:t>
            </a:r>
            <a:r>
              <a:rPr lang="en-US" sz="1600" dirty="0">
                <a:solidFill>
                  <a:schemeClr val="bg1"/>
                </a:solidFill>
                <a:latin typeface="Arial MT"/>
                <a:cs typeface="Arial MT"/>
              </a:rPr>
              <a:t>IS </a:t>
            </a:r>
            <a:r>
              <a:rPr lang="en-US" sz="1600" spc="-490" dirty="0">
                <a:solidFill>
                  <a:schemeClr val="bg1"/>
                </a:solidFill>
                <a:latin typeface="Arial MT"/>
                <a:cs typeface="Arial MT"/>
              </a:rPr>
              <a:t> </a:t>
            </a:r>
            <a:r>
              <a:rPr lang="en-US" sz="1600" spc="-5" dirty="0">
                <a:solidFill>
                  <a:schemeClr val="bg1"/>
                </a:solidFill>
                <a:latin typeface="Arial MT"/>
                <a:cs typeface="Arial MT"/>
              </a:rPr>
              <a:t>ABLE TO INPUT THE REPORT INTO THE PROGRAM </a:t>
            </a:r>
            <a:r>
              <a:rPr lang="en-US" sz="1600" dirty="0">
                <a:solidFill>
                  <a:schemeClr val="bg1"/>
                </a:solidFill>
                <a:latin typeface="Arial MT"/>
                <a:cs typeface="Arial MT"/>
              </a:rPr>
              <a:t> </a:t>
            </a:r>
            <a:r>
              <a:rPr lang="en-US" sz="1600" spc="-5" dirty="0">
                <a:solidFill>
                  <a:schemeClr val="bg1"/>
                </a:solidFill>
                <a:latin typeface="Arial MT"/>
                <a:cs typeface="Arial MT"/>
              </a:rPr>
              <a:t>AND OBTAIN THE FINDINGS BY MAKING USE OF </a:t>
            </a:r>
            <a:r>
              <a:rPr lang="en-US" sz="1600" spc="-490" dirty="0">
                <a:solidFill>
                  <a:schemeClr val="bg1"/>
                </a:solidFill>
                <a:latin typeface="Arial MT"/>
                <a:cs typeface="Arial MT"/>
              </a:rPr>
              <a:t> </a:t>
            </a:r>
            <a:r>
              <a:rPr lang="en-US" sz="1600" spc="-5" dirty="0">
                <a:solidFill>
                  <a:schemeClr val="bg1"/>
                </a:solidFill>
                <a:latin typeface="Arial MT"/>
                <a:cs typeface="Arial MT"/>
              </a:rPr>
              <a:t>THE SARS COVID-19 DETECTION WITH AI </a:t>
            </a:r>
            <a:r>
              <a:rPr lang="en-US" sz="1600" dirty="0">
                <a:solidFill>
                  <a:schemeClr val="bg1"/>
                </a:solidFill>
                <a:latin typeface="Arial MT"/>
                <a:cs typeface="Arial MT"/>
              </a:rPr>
              <a:t> </a:t>
            </a:r>
            <a:r>
              <a:rPr lang="en-US" sz="1600" spc="-20" dirty="0">
                <a:solidFill>
                  <a:schemeClr val="bg1"/>
                </a:solidFill>
                <a:latin typeface="Arial MT"/>
                <a:cs typeface="Arial MT"/>
              </a:rPr>
              <a:t>TECHNOLOGY</a:t>
            </a:r>
            <a:endParaRPr lang="en-US" sz="16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697100" cy="482400"/>
          </a:xfrm>
        </p:spPr>
        <p:txBody>
          <a:bodyPr/>
          <a:lstStyle/>
          <a:p>
            <a:r>
              <a:rPr lang="en-US" dirty="0"/>
              <a:t>MVP</a:t>
            </a:r>
            <a:r>
              <a:rPr lang="en-US" spc="-5" dirty="0"/>
              <a:t>(Minimum</a:t>
            </a:r>
            <a:r>
              <a:rPr lang="en-US" spc="-60" dirty="0"/>
              <a:t> </a:t>
            </a:r>
            <a:r>
              <a:rPr lang="en-US" spc="-15" dirty="0"/>
              <a:t>Viable </a:t>
            </a:r>
            <a:r>
              <a:rPr lang="en-US" spc="-985" dirty="0"/>
              <a:t> </a:t>
            </a:r>
            <a:r>
              <a:rPr lang="en-US" spc="-5" dirty="0"/>
              <a:t>Product)</a:t>
            </a:r>
            <a:endParaRPr lang="en-US" dirty="0"/>
          </a:p>
        </p:txBody>
      </p:sp>
      <p:sp>
        <p:nvSpPr>
          <p:cNvPr id="5" name="Frame 4"/>
          <p:cNvSpPr/>
          <p:nvPr/>
        </p:nvSpPr>
        <p:spPr>
          <a:xfrm>
            <a:off x="76200" y="12001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52400" y="1276350"/>
            <a:ext cx="3524811" cy="307777"/>
          </a:xfrm>
          <a:prstGeom prst="rect">
            <a:avLst/>
          </a:prstGeom>
          <a:noFill/>
        </p:spPr>
        <p:txBody>
          <a:bodyPr wrap="none" rtlCol="0">
            <a:spAutoFit/>
          </a:bodyPr>
          <a:lstStyle/>
          <a:p>
            <a:r>
              <a:rPr lang="en-US" sz="1400" spc="-5" dirty="0">
                <a:solidFill>
                  <a:schemeClr val="bg1"/>
                </a:solidFill>
                <a:latin typeface="Arial MT"/>
                <a:cs typeface="Arial MT"/>
              </a:rPr>
              <a:t>REGISTRATION</a:t>
            </a:r>
            <a:r>
              <a:rPr lang="en-US" sz="1400" spc="-10" dirty="0">
                <a:solidFill>
                  <a:schemeClr val="bg1"/>
                </a:solidFill>
                <a:latin typeface="Arial MT"/>
                <a:cs typeface="Arial MT"/>
              </a:rPr>
              <a:t> </a:t>
            </a:r>
            <a:r>
              <a:rPr lang="en-US" sz="1400" spc="-5" dirty="0">
                <a:solidFill>
                  <a:schemeClr val="bg1"/>
                </a:solidFill>
                <a:latin typeface="Arial MT"/>
                <a:cs typeface="Arial MT"/>
              </a:rPr>
              <a:t>(SIGN</a:t>
            </a:r>
            <a:r>
              <a:rPr lang="en-US" sz="1400" spc="-10" dirty="0">
                <a:solidFill>
                  <a:schemeClr val="bg1"/>
                </a:solidFill>
                <a:latin typeface="Arial MT"/>
                <a:cs typeface="Arial MT"/>
              </a:rPr>
              <a:t> </a:t>
            </a:r>
            <a:r>
              <a:rPr lang="en-US" sz="1400" spc="-5" dirty="0">
                <a:solidFill>
                  <a:schemeClr val="bg1"/>
                </a:solidFill>
                <a:latin typeface="Arial MT"/>
                <a:cs typeface="Arial MT"/>
              </a:rPr>
              <a:t>UP</a:t>
            </a:r>
            <a:r>
              <a:rPr lang="en-US" sz="1400" spc="-10" dirty="0">
                <a:solidFill>
                  <a:schemeClr val="bg1"/>
                </a:solidFill>
                <a:latin typeface="Arial MT"/>
                <a:cs typeface="Arial MT"/>
              </a:rPr>
              <a:t> </a:t>
            </a:r>
            <a:r>
              <a:rPr lang="en-US" sz="1400" spc="-5" dirty="0">
                <a:solidFill>
                  <a:schemeClr val="bg1"/>
                </a:solidFill>
                <a:latin typeface="Arial MT"/>
                <a:cs typeface="Arial MT"/>
              </a:rPr>
              <a:t>AND</a:t>
            </a:r>
            <a:r>
              <a:rPr lang="en-US" sz="1400" spc="-10" dirty="0">
                <a:solidFill>
                  <a:schemeClr val="bg1"/>
                </a:solidFill>
                <a:latin typeface="Arial MT"/>
                <a:cs typeface="Arial MT"/>
              </a:rPr>
              <a:t> </a:t>
            </a:r>
            <a:r>
              <a:rPr lang="en-US" sz="1400" spc="-5" dirty="0">
                <a:solidFill>
                  <a:schemeClr val="bg1"/>
                </a:solidFill>
                <a:latin typeface="Arial MT"/>
                <a:cs typeface="Arial MT"/>
              </a:rPr>
              <a:t>LOG</a:t>
            </a:r>
            <a:r>
              <a:rPr lang="en-US" sz="1400" spc="-10" dirty="0">
                <a:solidFill>
                  <a:schemeClr val="bg1"/>
                </a:solidFill>
                <a:latin typeface="Arial MT"/>
                <a:cs typeface="Arial MT"/>
              </a:rPr>
              <a:t> </a:t>
            </a:r>
            <a:r>
              <a:rPr lang="en-US" sz="1400" dirty="0">
                <a:solidFill>
                  <a:schemeClr val="bg1"/>
                </a:solidFill>
                <a:latin typeface="Arial MT"/>
                <a:cs typeface="Arial MT"/>
              </a:rPr>
              <a:t>IN</a:t>
            </a:r>
            <a:r>
              <a:rPr lang="en-US" sz="1400" spc="-10" dirty="0">
                <a:solidFill>
                  <a:schemeClr val="bg1"/>
                </a:solidFill>
                <a:latin typeface="Arial MT"/>
                <a:cs typeface="Arial MT"/>
              </a:rPr>
              <a:t> </a:t>
            </a:r>
            <a:r>
              <a:rPr lang="en-US" sz="1400" dirty="0">
                <a:solidFill>
                  <a:schemeClr val="bg1"/>
                </a:solidFill>
                <a:latin typeface="Arial MT"/>
                <a:cs typeface="Arial MT"/>
              </a:rPr>
              <a:t>)</a:t>
            </a:r>
            <a:endParaRPr lang="en-US" sz="1400" dirty="0">
              <a:solidFill>
                <a:schemeClr val="bg1"/>
              </a:solidFill>
            </a:endParaRPr>
          </a:p>
        </p:txBody>
      </p:sp>
      <p:sp>
        <p:nvSpPr>
          <p:cNvPr id="7" name="Frame 6"/>
          <p:cNvSpPr/>
          <p:nvPr/>
        </p:nvSpPr>
        <p:spPr>
          <a:xfrm>
            <a:off x="228600" y="17335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381000" y="22669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p:cNvSpPr/>
          <p:nvPr/>
        </p:nvSpPr>
        <p:spPr>
          <a:xfrm>
            <a:off x="533400" y="28003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85800" y="33337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838200" y="38671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457200" y="1809750"/>
            <a:ext cx="2362200" cy="523220"/>
          </a:xfrm>
          <a:prstGeom prst="rect">
            <a:avLst/>
          </a:prstGeom>
          <a:noFill/>
        </p:spPr>
        <p:txBody>
          <a:bodyPr wrap="square" rtlCol="0">
            <a:spAutoFit/>
          </a:bodyPr>
          <a:lstStyle/>
          <a:p>
            <a:r>
              <a:rPr lang="en-US" spc="-5" dirty="0">
                <a:solidFill>
                  <a:schemeClr val="bg1"/>
                </a:solidFill>
                <a:latin typeface="Arial MT"/>
                <a:cs typeface="Arial MT"/>
              </a:rPr>
              <a:t>UNIQUE</a:t>
            </a:r>
            <a:r>
              <a:rPr lang="en-US" spc="-40" dirty="0">
                <a:solidFill>
                  <a:schemeClr val="bg1"/>
                </a:solidFill>
                <a:latin typeface="Arial MT"/>
                <a:cs typeface="Arial MT"/>
              </a:rPr>
              <a:t> </a:t>
            </a:r>
            <a:r>
              <a:rPr lang="en-US" spc="-5" dirty="0">
                <a:solidFill>
                  <a:schemeClr val="bg1"/>
                </a:solidFill>
                <a:latin typeface="Arial MT"/>
                <a:cs typeface="Arial MT"/>
              </a:rPr>
              <a:t>ACCOUNT</a:t>
            </a:r>
            <a:endParaRPr lang="en-US" dirty="0">
              <a:solidFill>
                <a:schemeClr val="bg1"/>
              </a:solidFill>
              <a:latin typeface="Arial MT"/>
              <a:cs typeface="Arial MT"/>
            </a:endParaRPr>
          </a:p>
          <a:p>
            <a:endParaRPr lang="en-US" dirty="0">
              <a:solidFill>
                <a:schemeClr val="bg1"/>
              </a:solidFill>
            </a:endParaRPr>
          </a:p>
        </p:txBody>
      </p:sp>
      <p:sp>
        <p:nvSpPr>
          <p:cNvPr id="13" name="TextBox 12"/>
          <p:cNvSpPr txBox="1"/>
          <p:nvPr/>
        </p:nvSpPr>
        <p:spPr>
          <a:xfrm>
            <a:off x="762000" y="2343150"/>
            <a:ext cx="1262205" cy="523220"/>
          </a:xfrm>
          <a:prstGeom prst="rect">
            <a:avLst/>
          </a:prstGeom>
          <a:noFill/>
        </p:spPr>
        <p:txBody>
          <a:bodyPr wrap="none" rtlCol="0">
            <a:spAutoFit/>
          </a:bodyPr>
          <a:lstStyle/>
          <a:p>
            <a:r>
              <a:rPr lang="en-US" spc="-5" dirty="0">
                <a:solidFill>
                  <a:schemeClr val="bg1"/>
                </a:solidFill>
                <a:latin typeface="Arial MT"/>
                <a:cs typeface="Arial MT"/>
              </a:rPr>
              <a:t>HOME</a:t>
            </a:r>
            <a:r>
              <a:rPr lang="en-US" spc="-45" dirty="0">
                <a:solidFill>
                  <a:schemeClr val="bg1"/>
                </a:solidFill>
                <a:latin typeface="Arial MT"/>
                <a:cs typeface="Arial MT"/>
              </a:rPr>
              <a:t> </a:t>
            </a:r>
            <a:r>
              <a:rPr lang="en-US" spc="-5" dirty="0">
                <a:solidFill>
                  <a:schemeClr val="bg1"/>
                </a:solidFill>
                <a:latin typeface="Arial MT"/>
                <a:cs typeface="Arial MT"/>
              </a:rPr>
              <a:t>PAGE</a:t>
            </a:r>
            <a:endParaRPr lang="en-US" dirty="0">
              <a:solidFill>
                <a:schemeClr val="bg1"/>
              </a:solidFill>
              <a:latin typeface="Arial MT"/>
              <a:cs typeface="Arial MT"/>
            </a:endParaRPr>
          </a:p>
          <a:p>
            <a:endParaRPr lang="en-US" dirty="0">
              <a:solidFill>
                <a:schemeClr val="bg1"/>
              </a:solidFill>
            </a:endParaRPr>
          </a:p>
        </p:txBody>
      </p:sp>
      <p:sp>
        <p:nvSpPr>
          <p:cNvPr id="14" name="TextBox 13"/>
          <p:cNvSpPr txBox="1"/>
          <p:nvPr/>
        </p:nvSpPr>
        <p:spPr>
          <a:xfrm>
            <a:off x="891158" y="2886730"/>
            <a:ext cx="1090042" cy="523220"/>
          </a:xfrm>
          <a:prstGeom prst="rect">
            <a:avLst/>
          </a:prstGeom>
          <a:noFill/>
        </p:spPr>
        <p:txBody>
          <a:bodyPr wrap="none" rtlCol="0">
            <a:spAutoFit/>
          </a:bodyPr>
          <a:lstStyle/>
          <a:p>
            <a:r>
              <a:rPr lang="en-US" spc="-5" dirty="0">
                <a:solidFill>
                  <a:schemeClr val="bg1"/>
                </a:solidFill>
                <a:latin typeface="Arial MT"/>
                <a:cs typeface="Arial MT"/>
              </a:rPr>
              <a:t>SERVICES</a:t>
            </a:r>
            <a:endParaRPr lang="en-US" dirty="0">
              <a:solidFill>
                <a:schemeClr val="bg1"/>
              </a:solidFill>
              <a:latin typeface="Arial MT"/>
              <a:cs typeface="Arial MT"/>
            </a:endParaRPr>
          </a:p>
          <a:p>
            <a:endParaRPr lang="en-US" dirty="0">
              <a:solidFill>
                <a:schemeClr val="bg1"/>
              </a:solidFill>
            </a:endParaRPr>
          </a:p>
        </p:txBody>
      </p:sp>
      <p:sp>
        <p:nvSpPr>
          <p:cNvPr id="15" name="TextBox 14"/>
          <p:cNvSpPr txBox="1"/>
          <p:nvPr/>
        </p:nvSpPr>
        <p:spPr>
          <a:xfrm>
            <a:off x="990600" y="3420130"/>
            <a:ext cx="1476045" cy="523220"/>
          </a:xfrm>
          <a:prstGeom prst="rect">
            <a:avLst/>
          </a:prstGeom>
          <a:noFill/>
        </p:spPr>
        <p:txBody>
          <a:bodyPr wrap="none" rtlCol="0">
            <a:spAutoFit/>
          </a:bodyPr>
          <a:lstStyle/>
          <a:p>
            <a:r>
              <a:rPr lang="en-US" spc="-5" dirty="0">
                <a:solidFill>
                  <a:schemeClr val="bg1"/>
                </a:solidFill>
                <a:latin typeface="Arial MT"/>
                <a:cs typeface="Arial MT"/>
              </a:rPr>
              <a:t>PRECAUTIONS</a:t>
            </a:r>
            <a:endParaRPr lang="en-US" dirty="0">
              <a:solidFill>
                <a:schemeClr val="bg1"/>
              </a:solidFill>
              <a:latin typeface="Arial MT"/>
              <a:cs typeface="Arial MT"/>
            </a:endParaRPr>
          </a:p>
          <a:p>
            <a:endParaRPr lang="en-US" dirty="0">
              <a:solidFill>
                <a:schemeClr val="bg1"/>
              </a:solidFill>
            </a:endParaRPr>
          </a:p>
        </p:txBody>
      </p:sp>
      <p:sp>
        <p:nvSpPr>
          <p:cNvPr id="16" name="TextBox 15"/>
          <p:cNvSpPr txBox="1"/>
          <p:nvPr/>
        </p:nvSpPr>
        <p:spPr>
          <a:xfrm>
            <a:off x="1066800" y="3943350"/>
            <a:ext cx="3164584" cy="615553"/>
          </a:xfrm>
          <a:prstGeom prst="rect">
            <a:avLst/>
          </a:prstGeom>
          <a:noFill/>
        </p:spPr>
        <p:txBody>
          <a:bodyPr wrap="none" rtlCol="0">
            <a:spAutoFit/>
          </a:bodyPr>
          <a:lstStyle/>
          <a:p>
            <a:r>
              <a:rPr lang="en-US" sz="1600" spc="-5" dirty="0">
                <a:solidFill>
                  <a:schemeClr val="bg1"/>
                </a:solidFill>
                <a:latin typeface="Arial MT"/>
                <a:cs typeface="Arial MT"/>
              </a:rPr>
              <a:t>APPOINTMENT</a:t>
            </a:r>
            <a:r>
              <a:rPr lang="en-US" sz="1600" spc="-25" dirty="0">
                <a:solidFill>
                  <a:schemeClr val="bg1"/>
                </a:solidFill>
                <a:latin typeface="Arial MT"/>
                <a:cs typeface="Arial MT"/>
              </a:rPr>
              <a:t> </a:t>
            </a:r>
            <a:r>
              <a:rPr lang="en-US" sz="1600" spc="-5" dirty="0">
                <a:solidFill>
                  <a:schemeClr val="bg1"/>
                </a:solidFill>
                <a:latin typeface="Arial MT"/>
                <a:cs typeface="Arial MT"/>
              </a:rPr>
              <a:t>WITH</a:t>
            </a:r>
            <a:r>
              <a:rPr lang="en-US" sz="1600" spc="-25" dirty="0">
                <a:solidFill>
                  <a:schemeClr val="bg1"/>
                </a:solidFill>
                <a:latin typeface="Arial MT"/>
                <a:cs typeface="Arial MT"/>
              </a:rPr>
              <a:t> </a:t>
            </a:r>
            <a:r>
              <a:rPr lang="en-US" sz="1600" spc="-5" dirty="0">
                <a:solidFill>
                  <a:schemeClr val="bg1"/>
                </a:solidFill>
                <a:latin typeface="Arial MT"/>
                <a:cs typeface="Arial MT"/>
              </a:rPr>
              <a:t>DOCTOR</a:t>
            </a:r>
            <a:endParaRPr lang="en-US" sz="1600" dirty="0">
              <a:solidFill>
                <a:schemeClr val="bg1"/>
              </a:solidFill>
              <a:latin typeface="Arial MT"/>
              <a:cs typeface="Arial MT"/>
            </a:endParaRPr>
          </a:p>
          <a:p>
            <a:endParaRPr lang="en-US" dirty="0">
              <a:solidFill>
                <a:schemeClr val="bg1"/>
              </a:solidFill>
            </a:endParaRPr>
          </a:p>
        </p:txBody>
      </p:sp>
      <p:sp>
        <p:nvSpPr>
          <p:cNvPr id="17" name="Frame 16"/>
          <p:cNvSpPr/>
          <p:nvPr/>
        </p:nvSpPr>
        <p:spPr>
          <a:xfrm>
            <a:off x="5486400" y="12001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p:cNvSpPr/>
          <p:nvPr/>
        </p:nvSpPr>
        <p:spPr>
          <a:xfrm>
            <a:off x="5334000" y="17335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5181600" y="22669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5029200" y="28003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p:cNvSpPr/>
          <p:nvPr/>
        </p:nvSpPr>
        <p:spPr>
          <a:xfrm>
            <a:off x="4876800" y="33337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p:cNvSpPr/>
          <p:nvPr/>
        </p:nvSpPr>
        <p:spPr>
          <a:xfrm>
            <a:off x="4724400" y="3867150"/>
            <a:ext cx="3581400" cy="4572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5638800" y="1276350"/>
            <a:ext cx="2707472" cy="523220"/>
          </a:xfrm>
          <a:prstGeom prst="rect">
            <a:avLst/>
          </a:prstGeom>
          <a:noFill/>
        </p:spPr>
        <p:txBody>
          <a:bodyPr wrap="none" rtlCol="0">
            <a:spAutoFit/>
          </a:bodyPr>
          <a:lstStyle/>
          <a:p>
            <a:r>
              <a:rPr lang="en-US" spc="-5" dirty="0">
                <a:solidFill>
                  <a:schemeClr val="bg1"/>
                </a:solidFill>
                <a:latin typeface="Arial MT"/>
                <a:cs typeface="Arial MT"/>
              </a:rPr>
              <a:t>SCHEDULED</a:t>
            </a:r>
            <a:r>
              <a:rPr lang="en-US" spc="-60" dirty="0">
                <a:solidFill>
                  <a:schemeClr val="bg1"/>
                </a:solidFill>
                <a:latin typeface="Arial MT"/>
                <a:cs typeface="Arial MT"/>
              </a:rPr>
              <a:t> </a:t>
            </a:r>
            <a:r>
              <a:rPr lang="en-US" spc="-5" dirty="0">
                <a:solidFill>
                  <a:schemeClr val="bg1"/>
                </a:solidFill>
                <a:latin typeface="Arial MT"/>
                <a:cs typeface="Arial MT"/>
              </a:rPr>
              <a:t>CONFIRMATION</a:t>
            </a:r>
            <a:endParaRPr lang="en-US" dirty="0">
              <a:solidFill>
                <a:schemeClr val="bg1"/>
              </a:solidFill>
              <a:latin typeface="Arial MT"/>
              <a:cs typeface="Arial MT"/>
            </a:endParaRPr>
          </a:p>
          <a:p>
            <a:endParaRPr lang="en-US" dirty="0">
              <a:solidFill>
                <a:schemeClr val="bg1"/>
              </a:solidFill>
            </a:endParaRPr>
          </a:p>
        </p:txBody>
      </p:sp>
      <p:sp>
        <p:nvSpPr>
          <p:cNvPr id="24" name="TextBox 23"/>
          <p:cNvSpPr txBox="1"/>
          <p:nvPr/>
        </p:nvSpPr>
        <p:spPr>
          <a:xfrm>
            <a:off x="5792862" y="1809750"/>
            <a:ext cx="1141338" cy="523220"/>
          </a:xfrm>
          <a:prstGeom prst="rect">
            <a:avLst/>
          </a:prstGeom>
          <a:noFill/>
        </p:spPr>
        <p:txBody>
          <a:bodyPr wrap="none" rtlCol="0">
            <a:spAutoFit/>
          </a:bodyPr>
          <a:lstStyle/>
          <a:p>
            <a:r>
              <a:rPr lang="en-US" spc="-200" dirty="0">
                <a:solidFill>
                  <a:schemeClr val="bg1"/>
                </a:solidFill>
                <a:latin typeface="Arial MT"/>
                <a:cs typeface="Arial MT"/>
              </a:rPr>
              <a:t>T </a:t>
            </a:r>
            <a:r>
              <a:rPr lang="en-US" spc="-5" dirty="0">
                <a:solidFill>
                  <a:schemeClr val="bg1"/>
                </a:solidFill>
                <a:latin typeface="Arial MT"/>
                <a:cs typeface="Arial MT"/>
              </a:rPr>
              <a:t>OO</a:t>
            </a:r>
            <a:r>
              <a:rPr lang="en-US" dirty="0">
                <a:solidFill>
                  <a:schemeClr val="bg1"/>
                </a:solidFill>
                <a:latin typeface="Arial MT"/>
                <a:cs typeface="Arial MT"/>
              </a:rPr>
              <a:t>L KI</a:t>
            </a:r>
            <a:r>
              <a:rPr lang="en-US" spc="-5" dirty="0">
                <a:solidFill>
                  <a:schemeClr val="bg1"/>
                </a:solidFill>
                <a:latin typeface="Arial MT"/>
                <a:cs typeface="Arial MT"/>
              </a:rPr>
              <a:t>T</a:t>
            </a:r>
            <a:r>
              <a:rPr lang="en-US" dirty="0">
                <a:solidFill>
                  <a:schemeClr val="bg1"/>
                </a:solidFill>
                <a:latin typeface="Arial MT"/>
                <a:cs typeface="Arial MT"/>
              </a:rPr>
              <a:t>S</a:t>
            </a:r>
          </a:p>
          <a:p>
            <a:endParaRPr lang="en-US" dirty="0">
              <a:solidFill>
                <a:schemeClr val="bg1"/>
              </a:solidFill>
            </a:endParaRPr>
          </a:p>
        </p:txBody>
      </p:sp>
      <p:sp>
        <p:nvSpPr>
          <p:cNvPr id="25" name="TextBox 24"/>
          <p:cNvSpPr txBox="1"/>
          <p:nvPr/>
        </p:nvSpPr>
        <p:spPr>
          <a:xfrm>
            <a:off x="5867400" y="2343150"/>
            <a:ext cx="1177566" cy="523220"/>
          </a:xfrm>
          <a:prstGeom prst="rect">
            <a:avLst/>
          </a:prstGeom>
          <a:noFill/>
        </p:spPr>
        <p:txBody>
          <a:bodyPr wrap="none" rtlCol="0">
            <a:spAutoFit/>
          </a:bodyPr>
          <a:lstStyle/>
          <a:p>
            <a:r>
              <a:rPr lang="en-US" spc="-5" dirty="0">
                <a:solidFill>
                  <a:schemeClr val="bg1"/>
                </a:solidFill>
                <a:latin typeface="Arial MT"/>
                <a:cs typeface="Arial MT"/>
              </a:rPr>
              <a:t>MEDICINES</a:t>
            </a:r>
            <a:endParaRPr lang="en-US" dirty="0">
              <a:solidFill>
                <a:schemeClr val="bg1"/>
              </a:solidFill>
              <a:latin typeface="Arial MT"/>
              <a:cs typeface="Arial MT"/>
            </a:endParaRPr>
          </a:p>
          <a:p>
            <a:endParaRPr lang="en-US" dirty="0">
              <a:solidFill>
                <a:schemeClr val="bg1"/>
              </a:solidFill>
            </a:endParaRPr>
          </a:p>
        </p:txBody>
      </p:sp>
      <p:sp>
        <p:nvSpPr>
          <p:cNvPr id="26" name="TextBox 25"/>
          <p:cNvSpPr txBox="1"/>
          <p:nvPr/>
        </p:nvSpPr>
        <p:spPr>
          <a:xfrm>
            <a:off x="5943600" y="2873573"/>
            <a:ext cx="1853713" cy="307777"/>
          </a:xfrm>
          <a:prstGeom prst="rect">
            <a:avLst/>
          </a:prstGeom>
          <a:noFill/>
        </p:spPr>
        <p:txBody>
          <a:bodyPr wrap="none" rtlCol="0">
            <a:spAutoFit/>
          </a:bodyPr>
          <a:lstStyle/>
          <a:p>
            <a:r>
              <a:rPr lang="en-US" spc="-5" dirty="0">
                <a:solidFill>
                  <a:schemeClr val="bg1"/>
                </a:solidFill>
                <a:latin typeface="Arial MT"/>
                <a:cs typeface="Arial MT"/>
              </a:rPr>
              <a:t>HEALTH</a:t>
            </a:r>
            <a:r>
              <a:rPr lang="en-US" spc="-65" dirty="0">
                <a:solidFill>
                  <a:schemeClr val="bg1"/>
                </a:solidFill>
                <a:latin typeface="Arial MT"/>
                <a:cs typeface="Arial MT"/>
              </a:rPr>
              <a:t> </a:t>
            </a:r>
            <a:r>
              <a:rPr lang="en-US" spc="-5" dirty="0">
                <a:solidFill>
                  <a:schemeClr val="bg1"/>
                </a:solidFill>
                <a:latin typeface="Arial MT"/>
                <a:cs typeface="Arial MT"/>
              </a:rPr>
              <a:t>TRACKING</a:t>
            </a:r>
            <a:endParaRPr lang="en-US" dirty="0">
              <a:solidFill>
                <a:schemeClr val="bg1"/>
              </a:solidFill>
            </a:endParaRPr>
          </a:p>
        </p:txBody>
      </p:sp>
      <p:sp>
        <p:nvSpPr>
          <p:cNvPr id="27" name="TextBox 26"/>
          <p:cNvSpPr txBox="1"/>
          <p:nvPr/>
        </p:nvSpPr>
        <p:spPr>
          <a:xfrm>
            <a:off x="6172200" y="3409950"/>
            <a:ext cx="590867" cy="307777"/>
          </a:xfrm>
          <a:prstGeom prst="rect">
            <a:avLst/>
          </a:prstGeom>
          <a:noFill/>
        </p:spPr>
        <p:txBody>
          <a:bodyPr wrap="none" rtlCol="0">
            <a:spAutoFit/>
          </a:bodyPr>
          <a:lstStyle/>
          <a:p>
            <a:r>
              <a:rPr lang="en-US" spc="-5" dirty="0">
                <a:solidFill>
                  <a:schemeClr val="bg1"/>
                </a:solidFill>
                <a:latin typeface="Arial MT"/>
                <a:cs typeface="Arial MT"/>
              </a:rPr>
              <a:t>DIET</a:t>
            </a:r>
            <a:endParaRPr lang="en-US" dirty="0">
              <a:solidFill>
                <a:schemeClr val="bg1"/>
              </a:solidFill>
            </a:endParaRPr>
          </a:p>
        </p:txBody>
      </p:sp>
      <p:sp>
        <p:nvSpPr>
          <p:cNvPr id="28" name="TextBox 27"/>
          <p:cNvSpPr txBox="1"/>
          <p:nvPr/>
        </p:nvSpPr>
        <p:spPr>
          <a:xfrm>
            <a:off x="5791200" y="3943350"/>
            <a:ext cx="1688283" cy="523220"/>
          </a:xfrm>
          <a:prstGeom prst="rect">
            <a:avLst/>
          </a:prstGeom>
          <a:noFill/>
        </p:spPr>
        <p:txBody>
          <a:bodyPr wrap="none" rtlCol="0">
            <a:spAutoFit/>
          </a:bodyPr>
          <a:lstStyle/>
          <a:p>
            <a:r>
              <a:rPr lang="en-US" spc="-20" dirty="0">
                <a:solidFill>
                  <a:schemeClr val="bg1"/>
                </a:solidFill>
                <a:latin typeface="Arial MT"/>
                <a:cs typeface="Arial MT"/>
              </a:rPr>
              <a:t> </a:t>
            </a:r>
            <a:r>
              <a:rPr lang="en-US" spc="-5" dirty="0">
                <a:solidFill>
                  <a:schemeClr val="bg1"/>
                </a:solidFill>
                <a:latin typeface="Arial MT"/>
                <a:cs typeface="Arial MT"/>
              </a:rPr>
              <a:t>MEDICAL</a:t>
            </a:r>
            <a:r>
              <a:rPr lang="en-US" spc="-20" dirty="0">
                <a:solidFill>
                  <a:schemeClr val="bg1"/>
                </a:solidFill>
                <a:latin typeface="Arial MT"/>
                <a:cs typeface="Arial MT"/>
              </a:rPr>
              <a:t> </a:t>
            </a:r>
            <a:r>
              <a:rPr lang="en-US" spc="-5" dirty="0">
                <a:solidFill>
                  <a:schemeClr val="bg1"/>
                </a:solidFill>
                <a:latin typeface="Arial MT"/>
                <a:cs typeface="Arial MT"/>
              </a:rPr>
              <a:t>ALARM</a:t>
            </a:r>
            <a:endParaRPr lang="en-US" dirty="0">
              <a:solidFill>
                <a:schemeClr val="bg1"/>
              </a:solidFill>
              <a:latin typeface="Arial MT"/>
              <a:cs typeface="Arial MT"/>
            </a:endParaRPr>
          </a:p>
          <a:p>
            <a:endParaRPr 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0" y="1232694"/>
            <a:ext cx="2144898" cy="1262856"/>
          </a:xfrm>
          <a:prstGeom prst="rect">
            <a:avLst/>
          </a:prstGeom>
        </p:spPr>
      </p:pic>
      <p:pic>
        <p:nvPicPr>
          <p:cNvPr id="3" name="object 3"/>
          <p:cNvPicPr/>
          <p:nvPr/>
        </p:nvPicPr>
        <p:blipFill>
          <a:blip r:embed="rId3" cstate="print"/>
          <a:stretch>
            <a:fillRect/>
          </a:stretch>
        </p:blipFill>
        <p:spPr>
          <a:xfrm>
            <a:off x="762000" y="2634853"/>
            <a:ext cx="2109331" cy="2375297"/>
          </a:xfrm>
          <a:prstGeom prst="rect">
            <a:avLst/>
          </a:prstGeom>
        </p:spPr>
      </p:pic>
      <p:pic>
        <p:nvPicPr>
          <p:cNvPr id="4" name="object 4"/>
          <p:cNvPicPr/>
          <p:nvPr/>
        </p:nvPicPr>
        <p:blipFill>
          <a:blip r:embed="rId4" cstate="print"/>
          <a:stretch>
            <a:fillRect/>
          </a:stretch>
        </p:blipFill>
        <p:spPr>
          <a:xfrm>
            <a:off x="3048000" y="1194196"/>
            <a:ext cx="1906571" cy="920354"/>
          </a:xfrm>
          <a:prstGeom prst="rect">
            <a:avLst/>
          </a:prstGeom>
        </p:spPr>
      </p:pic>
      <p:pic>
        <p:nvPicPr>
          <p:cNvPr id="5" name="object 5"/>
          <p:cNvPicPr/>
          <p:nvPr/>
        </p:nvPicPr>
        <p:blipFill>
          <a:blip r:embed="rId5" cstate="print"/>
          <a:stretch>
            <a:fillRect/>
          </a:stretch>
        </p:blipFill>
        <p:spPr>
          <a:xfrm>
            <a:off x="3048000" y="2243818"/>
            <a:ext cx="1926431" cy="1013732"/>
          </a:xfrm>
          <a:prstGeom prst="rect">
            <a:avLst/>
          </a:prstGeom>
        </p:spPr>
      </p:pic>
      <p:pic>
        <p:nvPicPr>
          <p:cNvPr id="6" name="object 6"/>
          <p:cNvPicPr/>
          <p:nvPr/>
        </p:nvPicPr>
        <p:blipFill>
          <a:blip r:embed="rId6" cstate="print"/>
          <a:stretch>
            <a:fillRect/>
          </a:stretch>
        </p:blipFill>
        <p:spPr>
          <a:xfrm>
            <a:off x="3048000" y="3391948"/>
            <a:ext cx="1703821" cy="1618202"/>
          </a:xfrm>
          <a:prstGeom prst="rect">
            <a:avLst/>
          </a:prstGeom>
        </p:spPr>
      </p:pic>
      <p:pic>
        <p:nvPicPr>
          <p:cNvPr id="7" name="object 7"/>
          <p:cNvPicPr/>
          <p:nvPr/>
        </p:nvPicPr>
        <p:blipFill>
          <a:blip r:embed="rId7" cstate="print"/>
          <a:stretch>
            <a:fillRect/>
          </a:stretch>
        </p:blipFill>
        <p:spPr>
          <a:xfrm>
            <a:off x="5048049" y="1200150"/>
            <a:ext cx="1276551" cy="1447800"/>
          </a:xfrm>
          <a:prstGeom prst="rect">
            <a:avLst/>
          </a:prstGeom>
        </p:spPr>
      </p:pic>
      <p:pic>
        <p:nvPicPr>
          <p:cNvPr id="8" name="object 8"/>
          <p:cNvPicPr/>
          <p:nvPr/>
        </p:nvPicPr>
        <p:blipFill>
          <a:blip r:embed="rId8" cstate="print"/>
          <a:stretch>
            <a:fillRect/>
          </a:stretch>
        </p:blipFill>
        <p:spPr>
          <a:xfrm>
            <a:off x="5105400" y="2724150"/>
            <a:ext cx="1201340" cy="1201340"/>
          </a:xfrm>
          <a:prstGeom prst="rect">
            <a:avLst/>
          </a:prstGeom>
        </p:spPr>
      </p:pic>
      <p:pic>
        <p:nvPicPr>
          <p:cNvPr id="9" name="object 9"/>
          <p:cNvPicPr/>
          <p:nvPr/>
        </p:nvPicPr>
        <p:blipFill>
          <a:blip r:embed="rId9" cstate="print"/>
          <a:stretch>
            <a:fillRect/>
          </a:stretch>
        </p:blipFill>
        <p:spPr>
          <a:xfrm>
            <a:off x="4876800" y="3974328"/>
            <a:ext cx="1030483" cy="1035822"/>
          </a:xfrm>
          <a:prstGeom prst="rect">
            <a:avLst/>
          </a:prstGeom>
        </p:spPr>
      </p:pic>
      <p:sp>
        <p:nvSpPr>
          <p:cNvPr id="14" name="Wave 13"/>
          <p:cNvSpPr/>
          <p:nvPr/>
        </p:nvSpPr>
        <p:spPr>
          <a:xfrm>
            <a:off x="6781800" y="2114550"/>
            <a:ext cx="2209800" cy="990600"/>
          </a:xfrm>
          <a:prstGeom prst="wav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12700">
                  <a:solidFill>
                    <a:schemeClr val="tx1"/>
                  </a:solidFill>
                  <a:prstDash val="solid"/>
                </a:ln>
                <a:solidFill>
                  <a:schemeClr val="tx1"/>
                </a:solidFill>
                <a:effectLst>
                  <a:outerShdw blurRad="38100" dist="38100" dir="2700000" algn="tl">
                    <a:srgbClr val="000000">
                      <a:alpha val="43137"/>
                    </a:srgbClr>
                  </a:outerShdw>
                </a:effectLst>
              </a:rPr>
              <a:t>TECHNOLOGIES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2111"/>
            <a:ext cx="9144000" cy="1961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C2E9A-FEED-3574-FB8C-7629CDF392E9}"/>
              </a:ext>
            </a:extLst>
          </p:cNvPr>
          <p:cNvSpPr>
            <a:spLocks noGrp="1"/>
          </p:cNvSpPr>
          <p:nvPr>
            <p:ph type="title"/>
          </p:nvPr>
        </p:nvSpPr>
        <p:spPr>
          <a:xfrm>
            <a:off x="1200150" y="2564168"/>
            <a:ext cx="6743700" cy="1234440"/>
          </a:xfrm>
        </p:spPr>
        <p:txBody>
          <a:bodyPr vert="horz" lIns="274320" tIns="182880" rIns="274320" bIns="182880" rtlCol="0" anchor="ctr" anchorCtr="1">
            <a:normAutofit/>
          </a:bodyPr>
          <a:lstStyle/>
          <a:p>
            <a:pPr defTabSz="914400"/>
            <a:r>
              <a:rPr lang="en-US" sz="3800" spc="200" dirty="0"/>
              <a:t>agenda</a:t>
            </a:r>
          </a:p>
        </p:txBody>
      </p:sp>
      <p:pic>
        <p:nvPicPr>
          <p:cNvPr id="7" name="Graphic 6" descr="CheckList">
            <a:extLst>
              <a:ext uri="{FF2B5EF4-FFF2-40B4-BE49-F238E27FC236}">
                <a16:creationId xmlns:a16="http://schemas.microsoft.com/office/drawing/2014/main" id="{E1045DDF-B4BA-7441-EE47-2E9D7F4F23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0865" y="480059"/>
            <a:ext cx="1842270" cy="1842270"/>
          </a:xfrm>
          <a:prstGeom prst="rect">
            <a:avLst/>
          </a:prstGeom>
        </p:spPr>
      </p:pic>
    </p:spTree>
    <p:extLst>
      <p:ext uri="{BB962C8B-B14F-4D97-AF65-F5344CB8AC3E}">
        <p14:creationId xmlns:p14="http://schemas.microsoft.com/office/powerpoint/2010/main" val="2102245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5750"/>
            <a:ext cx="7697100" cy="482400"/>
          </a:xfrm>
        </p:spPr>
        <p:txBody>
          <a:bodyPr/>
          <a:lstStyle/>
          <a:p>
            <a:r>
              <a:rPr lang="en-US" dirty="0"/>
              <a:t>TEAM AGREEMENT</a:t>
            </a:r>
          </a:p>
        </p:txBody>
      </p:sp>
      <p:sp>
        <p:nvSpPr>
          <p:cNvPr id="3" name="TextBox 2"/>
          <p:cNvSpPr txBox="1"/>
          <p:nvPr/>
        </p:nvSpPr>
        <p:spPr>
          <a:xfrm>
            <a:off x="76201" y="1102030"/>
            <a:ext cx="7238999" cy="4093428"/>
          </a:xfrm>
          <a:prstGeom prst="rect">
            <a:avLst/>
          </a:prstGeom>
          <a:noFill/>
        </p:spPr>
        <p:txBody>
          <a:bodyPr wrap="square" rtlCol="0">
            <a:spAutoFit/>
          </a:bodyPr>
          <a:lstStyle/>
          <a:p>
            <a:pPr lvl="0"/>
            <a:r>
              <a:rPr lang="en-US" sz="1600" b="1" dirty="0">
                <a:solidFill>
                  <a:schemeClr val="bg1"/>
                </a:solidFill>
              </a:rPr>
              <a:t>There will be several ways for team members to communicate with one another.</a:t>
            </a:r>
          </a:p>
          <a:p>
            <a:r>
              <a:rPr lang="en-US" sz="1600" dirty="0">
                <a:solidFill>
                  <a:schemeClr val="bg1"/>
                </a:solidFill>
              </a:rPr>
              <a:t> </a:t>
            </a:r>
          </a:p>
          <a:p>
            <a:pPr lvl="0"/>
            <a:r>
              <a:rPr lang="en-US" sz="1600" dirty="0">
                <a:solidFill>
                  <a:schemeClr val="bg1"/>
                </a:solidFill>
              </a:rPr>
              <a:t>This team will be using the zoom meetings once a week for productive team conversations.</a:t>
            </a:r>
          </a:p>
          <a:p>
            <a:r>
              <a:rPr lang="en-US" sz="1600" dirty="0">
                <a:solidFill>
                  <a:schemeClr val="bg1"/>
                </a:solidFill>
              </a:rPr>
              <a:t> </a:t>
            </a:r>
          </a:p>
          <a:p>
            <a:r>
              <a:rPr lang="en-US" sz="1600" dirty="0">
                <a:solidFill>
                  <a:schemeClr val="bg1"/>
                </a:solidFill>
              </a:rPr>
              <a:t> There will be more partnership and visibility on the team if everyone keeps their straight faces.</a:t>
            </a:r>
          </a:p>
          <a:p>
            <a:r>
              <a:rPr lang="en-US" sz="1600" dirty="0">
                <a:solidFill>
                  <a:schemeClr val="bg1"/>
                </a:solidFill>
              </a:rPr>
              <a:t> </a:t>
            </a:r>
          </a:p>
          <a:p>
            <a:pPr lvl="0"/>
            <a:r>
              <a:rPr lang="en-US" sz="1600" dirty="0">
                <a:solidFill>
                  <a:schemeClr val="bg1"/>
                </a:solidFill>
              </a:rPr>
              <a:t>A </a:t>
            </a:r>
            <a:r>
              <a:rPr lang="en-US" sz="1600" dirty="0" err="1">
                <a:solidFill>
                  <a:schemeClr val="bg1"/>
                </a:solidFill>
              </a:rPr>
              <a:t>Whatsapp</a:t>
            </a:r>
            <a:r>
              <a:rPr lang="en-US" sz="1600" dirty="0">
                <a:solidFill>
                  <a:schemeClr val="bg1"/>
                </a:solidFill>
              </a:rPr>
              <a:t> chat group or zoom meet will be utilized for any</a:t>
            </a:r>
          </a:p>
          <a:p>
            <a:r>
              <a:rPr lang="en-US" sz="1600" dirty="0">
                <a:solidFill>
                  <a:schemeClr val="bg1"/>
                </a:solidFill>
              </a:rPr>
              <a:t>last-minute questions or concerns, as well as for any other pressing matters.</a:t>
            </a:r>
          </a:p>
          <a:p>
            <a:r>
              <a:rPr lang="en-US" sz="1600" dirty="0">
                <a:solidFill>
                  <a:schemeClr val="bg1"/>
                </a:solidFill>
              </a:rPr>
              <a:t> </a:t>
            </a:r>
          </a:p>
          <a:p>
            <a:pPr lvl="0"/>
            <a:r>
              <a:rPr lang="en-US" sz="1600" dirty="0">
                <a:solidFill>
                  <a:schemeClr val="bg1"/>
                </a:solidFill>
              </a:rPr>
              <a:t>Google Docs, </a:t>
            </a:r>
            <a:r>
              <a:rPr lang="en-US" sz="1600" dirty="0" err="1">
                <a:solidFill>
                  <a:schemeClr val="bg1"/>
                </a:solidFill>
              </a:rPr>
              <a:t>Whatsapp</a:t>
            </a:r>
            <a:r>
              <a:rPr lang="en-US" sz="1600" dirty="0">
                <a:solidFill>
                  <a:schemeClr val="bg1"/>
                </a:solidFill>
              </a:rPr>
              <a:t>, slack where all members of the team may work together to create a single document, will be used to distribute the final yields, and provide quality control</a:t>
            </a:r>
            <a:r>
              <a:rPr lang="en-US" dirty="0">
                <a:solidFill>
                  <a:schemeClr val="bg1"/>
                </a:solidFill>
              </a:rPr>
              <a:t>.</a:t>
            </a:r>
          </a:p>
          <a:p>
            <a:r>
              <a:rPr lang="en-US" dirty="0">
                <a:solidFill>
                  <a:schemeClr val="bg1"/>
                </a:solid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666750"/>
            <a:ext cx="6553200" cy="4678204"/>
          </a:xfrm>
          <a:prstGeom prst="rect">
            <a:avLst/>
          </a:prstGeom>
        </p:spPr>
        <p:txBody>
          <a:bodyPr wrap="square">
            <a:spAutoFit/>
          </a:bodyPr>
          <a:lstStyle/>
          <a:p>
            <a:r>
              <a:rPr lang="en-US" b="1" dirty="0">
                <a:solidFill>
                  <a:schemeClr val="bg1"/>
                </a:solidFill>
              </a:rPr>
              <a:t>The distribution of the work and levels of participation</a:t>
            </a:r>
          </a:p>
          <a:p>
            <a:r>
              <a:rPr lang="en-US" dirty="0">
                <a:solidFill>
                  <a:schemeClr val="bg1"/>
                </a:solidFill>
              </a:rPr>
              <a:t> </a:t>
            </a:r>
            <a:endParaRPr lang="en-US" sz="1600" dirty="0">
              <a:solidFill>
                <a:schemeClr val="bg1"/>
              </a:solidFill>
            </a:endParaRPr>
          </a:p>
          <a:p>
            <a:pPr lvl="0"/>
            <a:r>
              <a:rPr lang="en-US" sz="1600" dirty="0">
                <a:solidFill>
                  <a:schemeClr val="bg1"/>
                </a:solidFill>
              </a:rPr>
              <a:t>Every member of the team should have about the same amount of</a:t>
            </a:r>
          </a:p>
          <a:p>
            <a:r>
              <a:rPr lang="en-US" sz="1600" dirty="0">
                <a:solidFill>
                  <a:schemeClr val="bg1"/>
                </a:solidFill>
              </a:rPr>
              <a:t>responsibility for the project, and the workload should be split proportionally.</a:t>
            </a:r>
          </a:p>
          <a:p>
            <a:r>
              <a:rPr lang="en-US" sz="1600" dirty="0">
                <a:solidFill>
                  <a:schemeClr val="bg1"/>
                </a:solidFill>
              </a:rPr>
              <a:t> </a:t>
            </a:r>
          </a:p>
          <a:p>
            <a:pPr lvl="0"/>
            <a:r>
              <a:rPr lang="en-US" sz="1600" dirty="0">
                <a:solidFill>
                  <a:schemeClr val="bg1"/>
                </a:solidFill>
              </a:rPr>
              <a:t>Everyone on the team needs to get their task done on time</a:t>
            </a:r>
          </a:p>
          <a:p>
            <a:r>
              <a:rPr lang="en-US" sz="1600" dirty="0">
                <a:solidFill>
                  <a:schemeClr val="bg1"/>
                </a:solidFill>
              </a:rPr>
              <a:t> </a:t>
            </a:r>
          </a:p>
          <a:p>
            <a:pPr lvl="0"/>
            <a:r>
              <a:rPr lang="en-US" sz="1600" dirty="0">
                <a:solidFill>
                  <a:schemeClr val="bg1"/>
                </a:solidFill>
              </a:rPr>
              <a:t>Their inability to meet deadlines will have a negative impact on the efficiency of the whole group. In the event that a squad member is having difficulty at any moment, they may let their teammates know so that they could still all pitch in to get things done on time.</a:t>
            </a:r>
          </a:p>
          <a:p>
            <a:pPr lvl="0"/>
            <a:br>
              <a:rPr lang="en-US" sz="1600" dirty="0">
                <a:solidFill>
                  <a:schemeClr val="bg1"/>
                </a:solidFill>
              </a:rPr>
            </a:br>
            <a:r>
              <a:rPr lang="en-US" sz="1600" dirty="0">
                <a:solidFill>
                  <a:schemeClr val="bg1"/>
                </a:solidFill>
              </a:rPr>
              <a:t>It is anticipated that each member of the team would show up to the meetings in a timely manner.</a:t>
            </a:r>
          </a:p>
          <a:p>
            <a:r>
              <a:rPr lang="en-US" dirty="0">
                <a:solidFill>
                  <a:schemeClr val="bg1"/>
                </a:solidFill>
              </a:rPr>
              <a:t> </a:t>
            </a:r>
          </a:p>
          <a:p>
            <a:r>
              <a:rPr lang="en-US" dirty="0">
                <a:solidFill>
                  <a:schemeClr val="bg1"/>
                </a:solidFill>
              </a:rPr>
              <a:t> </a:t>
            </a:r>
          </a:p>
          <a:p>
            <a:r>
              <a:rPr lang="en-US" dirty="0">
                <a:solidFill>
                  <a:schemeClr val="bg1"/>
                </a:solidFill>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530007"/>
            <a:ext cx="8001000" cy="3108543"/>
          </a:xfrm>
          <a:prstGeom prst="rect">
            <a:avLst/>
          </a:prstGeom>
          <a:noFill/>
        </p:spPr>
        <p:txBody>
          <a:bodyPr wrap="square" rtlCol="0">
            <a:spAutoFit/>
          </a:bodyPr>
          <a:lstStyle/>
          <a:p>
            <a:r>
              <a:rPr lang="en-US" b="1" dirty="0">
                <a:solidFill>
                  <a:schemeClr val="bg1"/>
                </a:solidFill>
              </a:rPr>
              <a:t>Managing conflicts</a:t>
            </a:r>
          </a:p>
          <a:p>
            <a:r>
              <a:rPr lang="en-US" dirty="0">
                <a:solidFill>
                  <a:schemeClr val="bg1"/>
                </a:solidFill>
              </a:rPr>
              <a:t> </a:t>
            </a:r>
          </a:p>
          <a:p>
            <a:r>
              <a:rPr lang="en-US" dirty="0">
                <a:solidFill>
                  <a:schemeClr val="bg1"/>
                </a:solidFill>
              </a:rPr>
              <a:t> </a:t>
            </a:r>
          </a:p>
          <a:p>
            <a:pPr lvl="0"/>
            <a:r>
              <a:rPr lang="en-US" dirty="0">
                <a:solidFill>
                  <a:schemeClr val="bg1"/>
                </a:solidFill>
              </a:rPr>
              <a:t>Each member of the group would be in charge of coordinating the meeting's logistics and presiding over the gathering.</a:t>
            </a:r>
          </a:p>
          <a:p>
            <a:r>
              <a:rPr lang="en-US" dirty="0">
                <a:solidFill>
                  <a:schemeClr val="bg1"/>
                </a:solidFill>
              </a:rPr>
              <a:t> </a:t>
            </a:r>
          </a:p>
          <a:p>
            <a:r>
              <a:rPr lang="en-US" dirty="0">
                <a:solidFill>
                  <a:schemeClr val="bg1"/>
                </a:solidFill>
              </a:rPr>
              <a:t>Each person in the group is responsible for contributing ideas, engaging in conversation, and reporting on the status of with there assigned tasks</a:t>
            </a:r>
          </a:p>
          <a:p>
            <a:r>
              <a:rPr lang="en-US" dirty="0">
                <a:solidFill>
                  <a:schemeClr val="bg1"/>
                </a:solidFill>
              </a:rPr>
              <a:t> </a:t>
            </a:r>
          </a:p>
          <a:p>
            <a:pPr lvl="0"/>
            <a:r>
              <a:rPr lang="en-US" dirty="0">
                <a:solidFill>
                  <a:schemeClr val="bg1"/>
                </a:solidFill>
              </a:rPr>
              <a:t>Virtual weekly team meetings will take place on Zoom between Mondays and </a:t>
            </a:r>
            <a:r>
              <a:rPr lang="en-US" dirty="0" err="1">
                <a:solidFill>
                  <a:schemeClr val="bg1"/>
                </a:solidFill>
              </a:rPr>
              <a:t>Wednesdays.Except</a:t>
            </a:r>
            <a:r>
              <a:rPr lang="en-US" dirty="0">
                <a:solidFill>
                  <a:schemeClr val="bg1"/>
                </a:solidFill>
              </a:rPr>
              <a:t> perhaps in emergencies, engagement at team</a:t>
            </a:r>
          </a:p>
          <a:p>
            <a:r>
              <a:rPr lang="en-US" dirty="0">
                <a:solidFill>
                  <a:schemeClr val="bg1"/>
                </a:solidFill>
              </a:rPr>
              <a:t>meetings is required of all personnel..</a:t>
            </a:r>
          </a:p>
          <a:p>
            <a:endParaRPr lang="en-US" dirty="0">
              <a:solidFill>
                <a:schemeClr val="bg1"/>
              </a:solidFill>
            </a:endParaRPr>
          </a:p>
          <a:p>
            <a:endParaRPr lang="en-US"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2"/>
          <p:cNvPicPr preferRelativeResize="0"/>
          <p:nvPr/>
        </p:nvPicPr>
        <p:blipFill>
          <a:blip r:embed="rId3">
            <a:alphaModFix/>
          </a:blip>
          <a:stretch>
            <a:fillRect/>
          </a:stretch>
        </p:blipFill>
        <p:spPr>
          <a:xfrm>
            <a:off x="152400" y="152400"/>
            <a:ext cx="8602132" cy="4838699"/>
          </a:xfrm>
          <a:prstGeom prst="rect">
            <a:avLst/>
          </a:prstGeom>
          <a:noFill/>
          <a:ln>
            <a:noFill/>
          </a:ln>
        </p:spPr>
      </p:pic>
      <p:sp>
        <p:nvSpPr>
          <p:cNvPr id="365" name="Google Shape;365;p32"/>
          <p:cNvSpPr/>
          <p:nvPr/>
        </p:nvSpPr>
        <p:spPr>
          <a:xfrm>
            <a:off x="647450" y="1617425"/>
            <a:ext cx="2286900" cy="7359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6" name="Google Shape;366;p32"/>
          <p:cNvSpPr/>
          <p:nvPr/>
        </p:nvSpPr>
        <p:spPr>
          <a:xfrm>
            <a:off x="673725" y="3229675"/>
            <a:ext cx="3224700" cy="32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p:nvPr/>
        </p:nvSpPr>
        <p:spPr>
          <a:xfrm>
            <a:off x="4765101" y="1159700"/>
            <a:ext cx="1724100" cy="894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72" name="Google Shape;372;p33"/>
          <p:cNvPicPr preferRelativeResize="0"/>
          <p:nvPr/>
        </p:nvPicPr>
        <p:blipFill rotWithShape="1">
          <a:blip r:embed="rId3">
            <a:alphaModFix/>
          </a:blip>
          <a:srcRect/>
          <a:stretch/>
        </p:blipFill>
        <p:spPr>
          <a:xfrm>
            <a:off x="152400" y="2051789"/>
            <a:ext cx="461115" cy="446577"/>
          </a:xfrm>
          <a:prstGeom prst="rect">
            <a:avLst/>
          </a:prstGeom>
          <a:noFill/>
          <a:ln>
            <a:noFill/>
          </a:ln>
        </p:spPr>
      </p:pic>
      <p:cxnSp>
        <p:nvCxnSpPr>
          <p:cNvPr id="373" name="Google Shape;373;p33"/>
          <p:cNvCxnSpPr>
            <a:stCxn id="372" idx="3"/>
          </p:cNvCxnSpPr>
          <p:nvPr/>
        </p:nvCxnSpPr>
        <p:spPr>
          <a:xfrm>
            <a:off x="613515" y="2275077"/>
            <a:ext cx="306900" cy="300"/>
          </a:xfrm>
          <a:prstGeom prst="straightConnector1">
            <a:avLst/>
          </a:prstGeom>
          <a:noFill/>
          <a:ln w="9525" cap="flat" cmpd="sng">
            <a:solidFill>
              <a:schemeClr val="dk2"/>
            </a:solidFill>
            <a:prstDash val="solid"/>
            <a:round/>
            <a:headEnd type="stealth" w="med" len="med"/>
            <a:tailEnd type="stealth" w="med" len="med"/>
          </a:ln>
        </p:spPr>
      </p:cxnSp>
      <p:pic>
        <p:nvPicPr>
          <p:cNvPr id="374" name="Google Shape;374;p33"/>
          <p:cNvPicPr preferRelativeResize="0"/>
          <p:nvPr/>
        </p:nvPicPr>
        <p:blipFill rotWithShape="1">
          <a:blip r:embed="rId4">
            <a:alphaModFix/>
          </a:blip>
          <a:srcRect/>
          <a:stretch/>
        </p:blipFill>
        <p:spPr>
          <a:xfrm>
            <a:off x="1066126" y="2054594"/>
            <a:ext cx="461115" cy="452584"/>
          </a:xfrm>
          <a:prstGeom prst="rect">
            <a:avLst/>
          </a:prstGeom>
          <a:noFill/>
          <a:ln>
            <a:noFill/>
          </a:ln>
        </p:spPr>
      </p:pic>
      <p:pic>
        <p:nvPicPr>
          <p:cNvPr id="375" name="Google Shape;375;p33"/>
          <p:cNvPicPr preferRelativeResize="0"/>
          <p:nvPr/>
        </p:nvPicPr>
        <p:blipFill rotWithShape="1">
          <a:blip r:embed="rId5">
            <a:alphaModFix/>
          </a:blip>
          <a:srcRect/>
          <a:stretch/>
        </p:blipFill>
        <p:spPr>
          <a:xfrm>
            <a:off x="1979852" y="2051789"/>
            <a:ext cx="708231" cy="446575"/>
          </a:xfrm>
          <a:prstGeom prst="rect">
            <a:avLst/>
          </a:prstGeom>
          <a:noFill/>
          <a:ln>
            <a:noFill/>
          </a:ln>
        </p:spPr>
      </p:pic>
      <p:cxnSp>
        <p:nvCxnSpPr>
          <p:cNvPr id="376" name="Google Shape;376;p33"/>
          <p:cNvCxnSpPr/>
          <p:nvPr/>
        </p:nvCxnSpPr>
        <p:spPr>
          <a:xfrm>
            <a:off x="1632821" y="2275077"/>
            <a:ext cx="306900" cy="300"/>
          </a:xfrm>
          <a:prstGeom prst="straightConnector1">
            <a:avLst/>
          </a:prstGeom>
          <a:noFill/>
          <a:ln w="9525" cap="flat" cmpd="sng">
            <a:solidFill>
              <a:schemeClr val="dk2"/>
            </a:solidFill>
            <a:prstDash val="solid"/>
            <a:round/>
            <a:headEnd type="stealth" w="med" len="med"/>
            <a:tailEnd type="stealth" w="med" len="med"/>
          </a:ln>
        </p:spPr>
      </p:cxnSp>
      <p:sp>
        <p:nvSpPr>
          <p:cNvPr id="377" name="Google Shape;377;p33"/>
          <p:cNvSpPr txBox="1"/>
          <p:nvPr/>
        </p:nvSpPr>
        <p:spPr>
          <a:xfrm>
            <a:off x="152400" y="2440553"/>
            <a:ext cx="708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Client</a:t>
            </a:r>
            <a:endParaRPr sz="1000" b="0" i="0" u="none" strike="noStrike" cap="none">
              <a:solidFill>
                <a:srgbClr val="000000"/>
              </a:solidFill>
              <a:latin typeface="Arial"/>
              <a:ea typeface="Arial"/>
              <a:cs typeface="Arial"/>
              <a:sym typeface="Arial"/>
            </a:endParaRPr>
          </a:p>
        </p:txBody>
      </p:sp>
      <p:sp>
        <p:nvSpPr>
          <p:cNvPr id="378" name="Google Shape;378;p33"/>
          <p:cNvSpPr txBox="1"/>
          <p:nvPr/>
        </p:nvSpPr>
        <p:spPr>
          <a:xfrm>
            <a:off x="749145" y="2440553"/>
            <a:ext cx="1313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Amazon Route 53</a:t>
            </a:r>
            <a:endParaRPr sz="1000" b="0" i="0" u="none" strike="noStrike" cap="none">
              <a:solidFill>
                <a:srgbClr val="000000"/>
              </a:solidFill>
              <a:latin typeface="Arial"/>
              <a:ea typeface="Arial"/>
              <a:cs typeface="Arial"/>
              <a:sym typeface="Arial"/>
            </a:endParaRPr>
          </a:p>
        </p:txBody>
      </p:sp>
      <p:pic>
        <p:nvPicPr>
          <p:cNvPr id="379" name="Google Shape;379;p33"/>
          <p:cNvPicPr preferRelativeResize="0"/>
          <p:nvPr/>
        </p:nvPicPr>
        <p:blipFill rotWithShape="1">
          <a:blip r:embed="rId6">
            <a:alphaModFix/>
          </a:blip>
          <a:srcRect/>
          <a:stretch/>
        </p:blipFill>
        <p:spPr>
          <a:xfrm>
            <a:off x="3120532" y="560510"/>
            <a:ext cx="758863" cy="446576"/>
          </a:xfrm>
          <a:prstGeom prst="rect">
            <a:avLst/>
          </a:prstGeom>
          <a:noFill/>
          <a:ln>
            <a:noFill/>
          </a:ln>
        </p:spPr>
      </p:pic>
      <p:cxnSp>
        <p:nvCxnSpPr>
          <p:cNvPr id="380" name="Google Shape;380;p33"/>
          <p:cNvCxnSpPr>
            <a:stCxn id="375" idx="3"/>
            <a:endCxn id="379" idx="2"/>
          </p:cNvCxnSpPr>
          <p:nvPr/>
        </p:nvCxnSpPr>
        <p:spPr>
          <a:xfrm rot="10800000" flipH="1">
            <a:off x="2688083" y="1006976"/>
            <a:ext cx="811800" cy="1268100"/>
          </a:xfrm>
          <a:prstGeom prst="straightConnector1">
            <a:avLst/>
          </a:prstGeom>
          <a:noFill/>
          <a:ln w="9525" cap="flat" cmpd="sng">
            <a:solidFill>
              <a:schemeClr val="dk2"/>
            </a:solidFill>
            <a:prstDash val="solid"/>
            <a:round/>
            <a:headEnd type="stealth" w="med" len="med"/>
            <a:tailEnd type="stealth" w="med" len="med"/>
          </a:ln>
        </p:spPr>
      </p:cxnSp>
      <p:sp>
        <p:nvSpPr>
          <p:cNvPr id="381" name="Google Shape;381;p33"/>
          <p:cNvSpPr/>
          <p:nvPr/>
        </p:nvSpPr>
        <p:spPr>
          <a:xfrm>
            <a:off x="4596530" y="477875"/>
            <a:ext cx="4011600" cy="4535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cxnSp>
        <p:nvCxnSpPr>
          <p:cNvPr id="382" name="Google Shape;382;p33"/>
          <p:cNvCxnSpPr>
            <a:stCxn id="379" idx="3"/>
          </p:cNvCxnSpPr>
          <p:nvPr/>
        </p:nvCxnSpPr>
        <p:spPr>
          <a:xfrm rot="10800000" flipH="1">
            <a:off x="3879395" y="775698"/>
            <a:ext cx="699300" cy="8100"/>
          </a:xfrm>
          <a:prstGeom prst="straightConnector1">
            <a:avLst/>
          </a:prstGeom>
          <a:noFill/>
          <a:ln w="9525" cap="flat" cmpd="sng">
            <a:solidFill>
              <a:schemeClr val="dk2"/>
            </a:solidFill>
            <a:prstDash val="solid"/>
            <a:round/>
            <a:headEnd type="stealth" w="med" len="med"/>
            <a:tailEnd type="stealth" w="med" len="med"/>
          </a:ln>
        </p:spPr>
      </p:cxnSp>
      <p:sp>
        <p:nvSpPr>
          <p:cNvPr id="383" name="Google Shape;383;p33"/>
          <p:cNvSpPr/>
          <p:nvPr/>
        </p:nvSpPr>
        <p:spPr>
          <a:xfrm>
            <a:off x="4682810" y="583643"/>
            <a:ext cx="3839100" cy="217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84" name="Google Shape;384;p33"/>
          <p:cNvSpPr txBox="1"/>
          <p:nvPr/>
        </p:nvSpPr>
        <p:spPr>
          <a:xfrm>
            <a:off x="4871995" y="560510"/>
            <a:ext cx="3460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E6B8AF"/>
                </a:solidFill>
                <a:latin typeface="Arial"/>
                <a:ea typeface="Arial"/>
                <a:cs typeface="Arial"/>
                <a:sym typeface="Arial"/>
              </a:rPr>
              <a:t>Business Layer</a:t>
            </a:r>
            <a:endParaRPr sz="1400" b="0" i="0" u="none" strike="noStrike" cap="none">
              <a:solidFill>
                <a:srgbClr val="E6B8AF"/>
              </a:solidFill>
              <a:latin typeface="Arial"/>
              <a:ea typeface="Arial"/>
              <a:cs typeface="Arial"/>
              <a:sym typeface="Arial"/>
            </a:endParaRPr>
          </a:p>
        </p:txBody>
      </p:sp>
      <p:sp>
        <p:nvSpPr>
          <p:cNvPr id="385" name="Google Shape;385;p33"/>
          <p:cNvSpPr/>
          <p:nvPr/>
        </p:nvSpPr>
        <p:spPr>
          <a:xfrm>
            <a:off x="4771097" y="1188779"/>
            <a:ext cx="1646100" cy="894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86" name="Google Shape;386;p33"/>
          <p:cNvPicPr preferRelativeResize="0"/>
          <p:nvPr/>
        </p:nvPicPr>
        <p:blipFill rotWithShape="1">
          <a:blip r:embed="rId7">
            <a:alphaModFix/>
          </a:blip>
          <a:srcRect/>
          <a:stretch/>
        </p:blipFill>
        <p:spPr>
          <a:xfrm>
            <a:off x="5641061" y="1414728"/>
            <a:ext cx="708226" cy="452591"/>
          </a:xfrm>
          <a:prstGeom prst="rect">
            <a:avLst/>
          </a:prstGeom>
          <a:noFill/>
          <a:ln>
            <a:noFill/>
          </a:ln>
        </p:spPr>
      </p:pic>
      <p:pic>
        <p:nvPicPr>
          <p:cNvPr id="387" name="Google Shape;387;p33"/>
          <p:cNvPicPr preferRelativeResize="0"/>
          <p:nvPr/>
        </p:nvPicPr>
        <p:blipFill rotWithShape="1">
          <a:blip r:embed="rId8">
            <a:alphaModFix/>
          </a:blip>
          <a:srcRect/>
          <a:stretch/>
        </p:blipFill>
        <p:spPr>
          <a:xfrm>
            <a:off x="4796560" y="1417735"/>
            <a:ext cx="461115" cy="446577"/>
          </a:xfrm>
          <a:prstGeom prst="rect">
            <a:avLst/>
          </a:prstGeom>
          <a:noFill/>
          <a:ln>
            <a:noFill/>
          </a:ln>
        </p:spPr>
      </p:pic>
      <p:cxnSp>
        <p:nvCxnSpPr>
          <p:cNvPr id="388" name="Google Shape;388;p33"/>
          <p:cNvCxnSpPr>
            <a:stCxn id="387" idx="3"/>
            <a:endCxn id="386" idx="1"/>
          </p:cNvCxnSpPr>
          <p:nvPr/>
        </p:nvCxnSpPr>
        <p:spPr>
          <a:xfrm>
            <a:off x="5257675" y="1641023"/>
            <a:ext cx="383400" cy="0"/>
          </a:xfrm>
          <a:prstGeom prst="straightConnector1">
            <a:avLst/>
          </a:prstGeom>
          <a:noFill/>
          <a:ln w="9525" cap="flat" cmpd="sng">
            <a:solidFill>
              <a:schemeClr val="dk2"/>
            </a:solidFill>
            <a:prstDash val="solid"/>
            <a:round/>
            <a:headEnd type="stealth" w="med" len="med"/>
            <a:tailEnd type="stealth" w="med" len="med"/>
          </a:ln>
        </p:spPr>
      </p:cxnSp>
      <p:sp>
        <p:nvSpPr>
          <p:cNvPr id="389" name="Google Shape;389;p33"/>
          <p:cNvSpPr txBox="1"/>
          <p:nvPr/>
        </p:nvSpPr>
        <p:spPr>
          <a:xfrm>
            <a:off x="4771097" y="1188779"/>
            <a:ext cx="16461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FA8DC"/>
                </a:solidFill>
                <a:latin typeface="Arial"/>
                <a:ea typeface="Arial"/>
                <a:cs typeface="Arial"/>
                <a:sym typeface="Arial"/>
              </a:rPr>
              <a:t>Frontend</a:t>
            </a:r>
            <a:endParaRPr sz="1000" b="0" i="0" u="none" strike="noStrike" cap="none">
              <a:solidFill>
                <a:srgbClr val="6FA8DC"/>
              </a:solidFill>
              <a:latin typeface="Arial"/>
              <a:ea typeface="Arial"/>
              <a:cs typeface="Arial"/>
              <a:sym typeface="Arial"/>
            </a:endParaRPr>
          </a:p>
        </p:txBody>
      </p:sp>
      <p:sp>
        <p:nvSpPr>
          <p:cNvPr id="390" name="Google Shape;390;p33"/>
          <p:cNvSpPr/>
          <p:nvPr/>
        </p:nvSpPr>
        <p:spPr>
          <a:xfrm>
            <a:off x="6603517" y="1188779"/>
            <a:ext cx="1724100" cy="86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391" name="Google Shape;391;p33"/>
          <p:cNvPicPr preferRelativeResize="0"/>
          <p:nvPr/>
        </p:nvPicPr>
        <p:blipFill rotWithShape="1">
          <a:blip r:embed="rId9">
            <a:alphaModFix/>
          </a:blip>
          <a:srcRect/>
          <a:stretch/>
        </p:blipFill>
        <p:spPr>
          <a:xfrm>
            <a:off x="6732673" y="1334990"/>
            <a:ext cx="521657" cy="498509"/>
          </a:xfrm>
          <a:prstGeom prst="rect">
            <a:avLst/>
          </a:prstGeom>
          <a:noFill/>
          <a:ln>
            <a:noFill/>
          </a:ln>
        </p:spPr>
      </p:pic>
      <p:pic>
        <p:nvPicPr>
          <p:cNvPr id="392" name="Google Shape;392;p33"/>
          <p:cNvPicPr preferRelativeResize="0"/>
          <p:nvPr/>
        </p:nvPicPr>
        <p:blipFill rotWithShape="1">
          <a:blip r:embed="rId8">
            <a:alphaModFix/>
          </a:blip>
          <a:srcRect/>
          <a:stretch/>
        </p:blipFill>
        <p:spPr>
          <a:xfrm>
            <a:off x="7754512" y="1360953"/>
            <a:ext cx="461115" cy="446577"/>
          </a:xfrm>
          <a:prstGeom prst="rect">
            <a:avLst/>
          </a:prstGeom>
          <a:noFill/>
          <a:ln>
            <a:noFill/>
          </a:ln>
        </p:spPr>
      </p:pic>
      <p:sp>
        <p:nvSpPr>
          <p:cNvPr id="393" name="Google Shape;393;p33"/>
          <p:cNvSpPr txBox="1"/>
          <p:nvPr/>
        </p:nvSpPr>
        <p:spPr>
          <a:xfrm>
            <a:off x="6715308" y="1159700"/>
            <a:ext cx="16461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FA8DC"/>
                </a:solidFill>
                <a:latin typeface="Arial"/>
                <a:ea typeface="Arial"/>
                <a:cs typeface="Arial"/>
                <a:sym typeface="Arial"/>
              </a:rPr>
              <a:t>Backend</a:t>
            </a:r>
            <a:endParaRPr sz="1000" b="0" i="0" u="none" strike="noStrike" cap="none">
              <a:solidFill>
                <a:srgbClr val="6FA8DC"/>
              </a:solidFill>
              <a:latin typeface="Arial"/>
              <a:ea typeface="Arial"/>
              <a:cs typeface="Arial"/>
              <a:sym typeface="Arial"/>
            </a:endParaRPr>
          </a:p>
        </p:txBody>
      </p:sp>
      <p:cxnSp>
        <p:nvCxnSpPr>
          <p:cNvPr id="394" name="Google Shape;394;p33"/>
          <p:cNvCxnSpPr>
            <a:stCxn id="391" idx="3"/>
            <a:endCxn id="392" idx="1"/>
          </p:cNvCxnSpPr>
          <p:nvPr/>
        </p:nvCxnSpPr>
        <p:spPr>
          <a:xfrm>
            <a:off x="7254330" y="1584244"/>
            <a:ext cx="500100" cy="0"/>
          </a:xfrm>
          <a:prstGeom prst="straightConnector1">
            <a:avLst/>
          </a:prstGeom>
          <a:noFill/>
          <a:ln w="9525" cap="flat" cmpd="sng">
            <a:solidFill>
              <a:schemeClr val="dk2"/>
            </a:solidFill>
            <a:prstDash val="solid"/>
            <a:round/>
            <a:headEnd type="stealth" w="med" len="med"/>
            <a:tailEnd type="stealth" w="med" len="med"/>
          </a:ln>
        </p:spPr>
      </p:cxnSp>
      <p:pic>
        <p:nvPicPr>
          <p:cNvPr id="395" name="Google Shape;395;p33"/>
          <p:cNvPicPr preferRelativeResize="0"/>
          <p:nvPr/>
        </p:nvPicPr>
        <p:blipFill rotWithShape="1">
          <a:blip r:embed="rId10">
            <a:alphaModFix/>
          </a:blip>
          <a:srcRect/>
          <a:stretch/>
        </p:blipFill>
        <p:spPr>
          <a:xfrm>
            <a:off x="6222889" y="2051781"/>
            <a:ext cx="758867" cy="789151"/>
          </a:xfrm>
          <a:prstGeom prst="rect">
            <a:avLst/>
          </a:prstGeom>
          <a:noFill/>
          <a:ln>
            <a:noFill/>
          </a:ln>
        </p:spPr>
      </p:pic>
      <p:cxnSp>
        <p:nvCxnSpPr>
          <p:cNvPr id="396" name="Google Shape;396;p33"/>
          <p:cNvCxnSpPr/>
          <p:nvPr/>
        </p:nvCxnSpPr>
        <p:spPr>
          <a:xfrm>
            <a:off x="5640918" y="2099606"/>
            <a:ext cx="593700" cy="362400"/>
          </a:xfrm>
          <a:prstGeom prst="straightConnector1">
            <a:avLst/>
          </a:prstGeom>
          <a:noFill/>
          <a:ln w="9525" cap="flat" cmpd="sng">
            <a:solidFill>
              <a:schemeClr val="dk2"/>
            </a:solidFill>
            <a:prstDash val="solid"/>
            <a:round/>
            <a:headEnd type="stealth" w="med" len="med"/>
            <a:tailEnd type="stealth" w="med" len="med"/>
          </a:ln>
        </p:spPr>
      </p:cxnSp>
      <p:cxnSp>
        <p:nvCxnSpPr>
          <p:cNvPr id="397" name="Google Shape;397;p33"/>
          <p:cNvCxnSpPr>
            <a:stCxn id="395" idx="3"/>
            <a:endCxn id="390" idx="2"/>
          </p:cNvCxnSpPr>
          <p:nvPr/>
        </p:nvCxnSpPr>
        <p:spPr>
          <a:xfrm rot="10800000" flipH="1">
            <a:off x="6981756" y="2051857"/>
            <a:ext cx="483900" cy="394500"/>
          </a:xfrm>
          <a:prstGeom prst="straightConnector1">
            <a:avLst/>
          </a:prstGeom>
          <a:noFill/>
          <a:ln w="9525" cap="flat" cmpd="sng">
            <a:solidFill>
              <a:schemeClr val="dk2"/>
            </a:solidFill>
            <a:prstDash val="solid"/>
            <a:round/>
            <a:headEnd type="stealth" w="med" len="med"/>
            <a:tailEnd type="stealth" w="med" len="med"/>
          </a:ln>
        </p:spPr>
      </p:cxnSp>
      <p:sp>
        <p:nvSpPr>
          <p:cNvPr id="398" name="Google Shape;398;p33"/>
          <p:cNvSpPr/>
          <p:nvPr/>
        </p:nvSpPr>
        <p:spPr>
          <a:xfrm>
            <a:off x="4682810" y="2957919"/>
            <a:ext cx="3839100" cy="1926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99" name="Google Shape;399;p33"/>
          <p:cNvSpPr txBox="1"/>
          <p:nvPr/>
        </p:nvSpPr>
        <p:spPr>
          <a:xfrm>
            <a:off x="4871995" y="2972725"/>
            <a:ext cx="3460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E6B8AF"/>
                </a:solidFill>
                <a:latin typeface="Arial"/>
                <a:ea typeface="Arial"/>
                <a:cs typeface="Arial"/>
                <a:sym typeface="Arial"/>
              </a:rPr>
              <a:t>Data Layer</a:t>
            </a:r>
            <a:endParaRPr sz="1400" b="0" i="0" u="none" strike="noStrike" cap="none">
              <a:solidFill>
                <a:srgbClr val="E6B8AF"/>
              </a:solidFill>
              <a:latin typeface="Arial"/>
              <a:ea typeface="Arial"/>
              <a:cs typeface="Arial"/>
              <a:sym typeface="Arial"/>
            </a:endParaRPr>
          </a:p>
        </p:txBody>
      </p:sp>
      <p:pic>
        <p:nvPicPr>
          <p:cNvPr id="400" name="Google Shape;400;p33"/>
          <p:cNvPicPr preferRelativeResize="0"/>
          <p:nvPr/>
        </p:nvPicPr>
        <p:blipFill rotWithShape="1">
          <a:blip r:embed="rId11">
            <a:alphaModFix/>
          </a:blip>
          <a:srcRect/>
          <a:stretch/>
        </p:blipFill>
        <p:spPr>
          <a:xfrm>
            <a:off x="5551847" y="3419602"/>
            <a:ext cx="2100943" cy="1268107"/>
          </a:xfrm>
          <a:prstGeom prst="rect">
            <a:avLst/>
          </a:prstGeom>
          <a:noFill/>
          <a:ln>
            <a:noFill/>
          </a:ln>
        </p:spPr>
      </p:pic>
      <p:cxnSp>
        <p:nvCxnSpPr>
          <p:cNvPr id="401" name="Google Shape;401;p33"/>
          <p:cNvCxnSpPr/>
          <p:nvPr/>
        </p:nvCxnSpPr>
        <p:spPr>
          <a:xfrm flipH="1">
            <a:off x="7156365" y="2113926"/>
            <a:ext cx="756900" cy="1402200"/>
          </a:xfrm>
          <a:prstGeom prst="straightConnector1">
            <a:avLst/>
          </a:prstGeom>
          <a:noFill/>
          <a:ln w="9525" cap="flat" cmpd="sng">
            <a:solidFill>
              <a:schemeClr val="dk2"/>
            </a:solidFill>
            <a:prstDash val="solid"/>
            <a:round/>
            <a:headEnd type="stealth" w="med" len="med"/>
            <a:tailEnd type="stealth" w="med" len="med"/>
          </a:ln>
        </p:spPr>
      </p:cxnSp>
      <p:sp>
        <p:nvSpPr>
          <p:cNvPr id="402" name="Google Shape;402;p33"/>
          <p:cNvSpPr txBox="1"/>
          <p:nvPr/>
        </p:nvSpPr>
        <p:spPr>
          <a:xfrm>
            <a:off x="0" y="0"/>
            <a:ext cx="9144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lt1"/>
                </a:solidFill>
                <a:latin typeface="Maven Pro"/>
                <a:ea typeface="Maven Pro"/>
                <a:cs typeface="Maven Pro"/>
                <a:sym typeface="Maven Pro"/>
              </a:rPr>
              <a:t>Architecture Diagram</a:t>
            </a:r>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4"/>
          <p:cNvSpPr txBox="1">
            <a:spLocks noGrp="1"/>
          </p:cNvSpPr>
          <p:nvPr>
            <p:ph type="ctrTitle"/>
          </p:nvPr>
        </p:nvSpPr>
        <p:spPr>
          <a:xfrm>
            <a:off x="-75" y="0"/>
            <a:ext cx="9144000" cy="564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700"/>
              <a:buNone/>
            </a:pPr>
            <a:r>
              <a:rPr lang="en" sz="2200"/>
              <a:t>Sequence Diagram</a:t>
            </a:r>
            <a:endParaRPr sz="2200"/>
          </a:p>
        </p:txBody>
      </p:sp>
      <p:pic>
        <p:nvPicPr>
          <p:cNvPr id="409" name="Google Shape;409;p34"/>
          <p:cNvPicPr preferRelativeResize="0"/>
          <p:nvPr/>
        </p:nvPicPr>
        <p:blipFill>
          <a:blip r:embed="rId3">
            <a:alphaModFix/>
          </a:blip>
          <a:stretch>
            <a:fillRect/>
          </a:stretch>
        </p:blipFill>
        <p:spPr>
          <a:xfrm>
            <a:off x="2111194" y="668963"/>
            <a:ext cx="5610787" cy="4121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5"/>
          <p:cNvSpPr txBox="1">
            <a:spLocks noGrp="1"/>
          </p:cNvSpPr>
          <p:nvPr>
            <p:ph type="ctrTitle"/>
          </p:nvPr>
        </p:nvSpPr>
        <p:spPr>
          <a:xfrm>
            <a:off x="0" y="0"/>
            <a:ext cx="9144000" cy="353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2200"/>
              <a:t>ER Diagram</a:t>
            </a:r>
            <a:endParaRPr/>
          </a:p>
        </p:txBody>
      </p:sp>
      <p:pic>
        <p:nvPicPr>
          <p:cNvPr id="416" name="Google Shape;416;p35"/>
          <p:cNvPicPr preferRelativeResize="0"/>
          <p:nvPr/>
        </p:nvPicPr>
        <p:blipFill>
          <a:blip r:embed="rId3">
            <a:alphaModFix/>
          </a:blip>
          <a:stretch>
            <a:fillRect/>
          </a:stretch>
        </p:blipFill>
        <p:spPr>
          <a:xfrm>
            <a:off x="0" y="353025"/>
            <a:ext cx="9144001" cy="4790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36"/>
          <p:cNvPicPr preferRelativeResize="0"/>
          <p:nvPr/>
        </p:nvPicPr>
        <p:blipFill>
          <a:blip r:embed="rId3">
            <a:alphaModFix/>
          </a:blip>
          <a:stretch>
            <a:fillRect/>
          </a:stretch>
        </p:blipFill>
        <p:spPr>
          <a:xfrm>
            <a:off x="2870963" y="0"/>
            <a:ext cx="340545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37"/>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8F6F02B-12E1-D6BE-97C1-CCEAD7B72490}"/>
              </a:ext>
            </a:extLst>
          </p:cNvPr>
          <p:cNvGraphicFramePr>
            <a:graphicFrameLocks noGrp="1"/>
          </p:cNvGraphicFramePr>
          <p:nvPr>
            <p:ph idx="1"/>
            <p:extLst>
              <p:ext uri="{D42A27DB-BD31-4B8C-83A1-F6EECF244321}">
                <p14:modId xmlns:p14="http://schemas.microsoft.com/office/powerpoint/2010/main" val="1703967982"/>
              </p:ext>
            </p:extLst>
          </p:nvPr>
        </p:nvGraphicFramePr>
        <p:xfrm>
          <a:off x="308918" y="506628"/>
          <a:ext cx="8736227" cy="4287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007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90" y="1169289"/>
            <a:ext cx="7703820" cy="3260979"/>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13E20-043E-7E2A-1CE0-574B69294185}"/>
              </a:ext>
            </a:extLst>
          </p:cNvPr>
          <p:cNvSpPr>
            <a:spLocks noGrp="1"/>
          </p:cNvSpPr>
          <p:nvPr>
            <p:ph type="title"/>
          </p:nvPr>
        </p:nvSpPr>
        <p:spPr>
          <a:xfrm>
            <a:off x="1673352" y="723519"/>
            <a:ext cx="5797296" cy="891540"/>
          </a:xfrm>
          <a:ln>
            <a:solidFill>
              <a:srgbClr val="404040"/>
            </a:solidFill>
          </a:ln>
        </p:spPr>
        <p:txBody>
          <a:bodyPr vert="horz" lIns="182880" tIns="182880" rIns="182880" bIns="182880" rtlCol="0" anchor="ctr">
            <a:normAutofit/>
          </a:bodyPr>
          <a:lstStyle/>
          <a:p>
            <a:pPr defTabSz="914400"/>
            <a:r>
              <a:rPr lang="en-US" sz="1800" spc="200"/>
              <a:t>Sprint Backlog</a:t>
            </a:r>
            <a:br>
              <a:rPr lang="en-US" sz="1800" spc="200"/>
            </a:br>
            <a:endParaRPr lang="en-US" sz="1800" spc="200"/>
          </a:p>
        </p:txBody>
      </p:sp>
      <p:pic>
        <p:nvPicPr>
          <p:cNvPr id="5" name="Content Placeholder 4" descr="Graphical user interface, text, application&#10;&#10;Description automatically generated">
            <a:extLst>
              <a:ext uri="{FF2B5EF4-FFF2-40B4-BE49-F238E27FC236}">
                <a16:creationId xmlns:a16="http://schemas.microsoft.com/office/drawing/2014/main" id="{05BA412F-0C91-7321-48C7-7478DD506452}"/>
              </a:ext>
            </a:extLst>
          </p:cNvPr>
          <p:cNvPicPr>
            <a:picLocks noGrp="1" noChangeAspect="1"/>
          </p:cNvPicPr>
          <p:nvPr>
            <p:ph idx="1"/>
          </p:nvPr>
        </p:nvPicPr>
        <p:blipFill>
          <a:blip r:embed="rId3"/>
          <a:stretch>
            <a:fillRect/>
          </a:stretch>
        </p:blipFill>
        <p:spPr>
          <a:xfrm>
            <a:off x="1083564" y="2279843"/>
            <a:ext cx="6985627" cy="1362197"/>
          </a:xfrm>
          <a:prstGeom prst="rect">
            <a:avLst/>
          </a:prstGeom>
        </p:spPr>
      </p:pic>
    </p:spTree>
    <p:extLst>
      <p:ext uri="{BB962C8B-B14F-4D97-AF65-F5344CB8AC3E}">
        <p14:creationId xmlns:p14="http://schemas.microsoft.com/office/powerpoint/2010/main" val="1571007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Person walking up a stairs">
            <a:extLst>
              <a:ext uri="{FF2B5EF4-FFF2-40B4-BE49-F238E27FC236}">
                <a16:creationId xmlns:a16="http://schemas.microsoft.com/office/drawing/2014/main" id="{F0127F31-585B-C6BE-8C17-1102984BFEF8}"/>
              </a:ext>
            </a:extLst>
          </p:cNvPr>
          <p:cNvPicPr>
            <a:picLocks noChangeAspect="1"/>
          </p:cNvPicPr>
          <p:nvPr/>
        </p:nvPicPr>
        <p:blipFill rotWithShape="1">
          <a:blip r:embed="rId2">
            <a:alphaModFix amt="40000"/>
          </a:blip>
          <a:srcRect t="4084" b="11646"/>
          <a:stretch/>
        </p:blipFill>
        <p:spPr>
          <a:xfrm>
            <a:off x="15" y="7"/>
            <a:ext cx="9141698" cy="5143493"/>
          </a:xfrm>
          <a:prstGeom prst="rect">
            <a:avLst/>
          </a:prstGeom>
        </p:spPr>
      </p:pic>
      <p:sp>
        <p:nvSpPr>
          <p:cNvPr id="3" name="TextBox 2">
            <a:extLst>
              <a:ext uri="{FF2B5EF4-FFF2-40B4-BE49-F238E27FC236}">
                <a16:creationId xmlns:a16="http://schemas.microsoft.com/office/drawing/2014/main" id="{AA7D8443-B3A0-B88D-5CF6-8767D8073A95}"/>
              </a:ext>
            </a:extLst>
          </p:cNvPr>
          <p:cNvSpPr txBox="1"/>
          <p:nvPr/>
        </p:nvSpPr>
        <p:spPr>
          <a:xfrm>
            <a:off x="1565774" y="1700627"/>
            <a:ext cx="6565213" cy="2326487"/>
          </a:xfrm>
          <a:prstGeom prst="rect">
            <a:avLst/>
          </a:prstGeom>
        </p:spPr>
        <p:txBody>
          <a:bodyPr vert="horz" lIns="91440" tIns="45720" rIns="91440" bIns="45720" rtlCol="0">
            <a:normAutofit/>
          </a:bodyPr>
          <a:lstStyle/>
          <a:p>
            <a:pPr defTabSz="914400">
              <a:lnSpc>
                <a:spcPct val="90000"/>
              </a:lnSpc>
              <a:spcBef>
                <a:spcPts val="1000"/>
              </a:spcBef>
              <a:spcAft>
                <a:spcPts val="450"/>
              </a:spcAft>
              <a:buClr>
                <a:schemeClr val="accent2"/>
              </a:buClr>
            </a:pPr>
            <a: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t>      User Stories</a:t>
            </a:r>
          </a:p>
          <a:p>
            <a:pPr defTabSz="914400">
              <a:lnSpc>
                <a:spcPct val="90000"/>
              </a:lnSpc>
              <a:spcBef>
                <a:spcPts val="1000"/>
              </a:spcBef>
              <a:spcAft>
                <a:spcPts val="450"/>
              </a:spcAft>
              <a:buClr>
                <a:schemeClr val="accent2"/>
              </a:buClr>
            </a:pPr>
            <a:endPar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endParaRPr>
          </a:p>
          <a:p>
            <a:pPr defTabSz="914400">
              <a:lnSpc>
                <a:spcPct val="90000"/>
              </a:lnSpc>
              <a:spcBef>
                <a:spcPts val="1000"/>
              </a:spcBef>
              <a:spcAft>
                <a:spcPts val="450"/>
              </a:spcAft>
              <a:buClr>
                <a:schemeClr val="accent2"/>
              </a:buClr>
            </a:pPr>
            <a: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t>		 And</a:t>
            </a:r>
          </a:p>
          <a:p>
            <a:pPr defTabSz="914400">
              <a:lnSpc>
                <a:spcPct val="90000"/>
              </a:lnSpc>
              <a:spcBef>
                <a:spcPts val="1000"/>
              </a:spcBef>
              <a:spcAft>
                <a:spcPts val="450"/>
              </a:spcAft>
              <a:buClr>
                <a:schemeClr val="accent2"/>
              </a:buClr>
            </a:pPr>
            <a: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t> </a:t>
            </a:r>
            <a:b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br>
            <a:r>
              <a:rPr lang="en-US" sz="2400" b="1" cap="all" spc="1125" dirty="0">
                <a:ln/>
                <a:solidFill>
                  <a:schemeClr val="tx1">
                    <a:lumMod val="85000"/>
                    <a:lumOff val="15000"/>
                  </a:schemeClr>
                </a:solidFill>
                <a:effectLst>
                  <a:outerShdw blurRad="38100" dist="19050" dir="2700000" algn="tl" rotWithShape="0">
                    <a:schemeClr val="dk1">
                      <a:alpha val="40000"/>
                      <a:alpha val="40000"/>
                    </a:schemeClr>
                  </a:outerShdw>
                </a:effectLst>
                <a:latin typeface="Calibri" panose="020F0502020204030204" pitchFamily="34" charset="0"/>
                <a:cs typeface="Calibri" panose="020F0502020204030204" pitchFamily="34" charset="0"/>
              </a:rPr>
              <a:t> Acceptance Criteria</a:t>
            </a:r>
            <a:endParaRPr lang="en-US" sz="2400" b="1" dirty="0">
              <a:solidFill>
                <a:schemeClr val="tx1">
                  <a:lumMod val="85000"/>
                  <a:lumOff val="1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604226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4785" y="186029"/>
            <a:ext cx="5297791" cy="86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chor="ctr">
            <a:normAutofit/>
          </a:bodyPr>
          <a:lstStyle/>
          <a:p>
            <a:pPr>
              <a:lnSpc>
                <a:spcPct val="90000"/>
              </a:lnSpc>
              <a:spcBef>
                <a:spcPct val="0"/>
              </a:spcBef>
              <a:spcAft>
                <a:spcPts val="450"/>
              </a:spcAft>
            </a:pPr>
            <a:r>
              <a:rPr lang="en-US" sz="2775">
                <a:solidFill>
                  <a:srgbClr val="FFFFFF"/>
                </a:solidFill>
                <a:latin typeface="+mj-lt"/>
                <a:ea typeface="+mj-ea"/>
                <a:cs typeface="+mj-cs"/>
              </a:rPr>
              <a:t>User Stories &amp; Acceptance Criteria</a:t>
            </a:r>
          </a:p>
        </p:txBody>
      </p:sp>
      <p:graphicFrame>
        <p:nvGraphicFramePr>
          <p:cNvPr id="2" name="Table 1">
            <a:extLst>
              <a:ext uri="{FF2B5EF4-FFF2-40B4-BE49-F238E27FC236}">
                <a16:creationId xmlns:a16="http://schemas.microsoft.com/office/drawing/2014/main" id="{037DF7A3-4428-82E8-34DD-EA34A6DF3F52}"/>
              </a:ext>
            </a:extLst>
          </p:cNvPr>
          <p:cNvGraphicFramePr>
            <a:graphicFrameLocks noGrp="1"/>
          </p:cNvGraphicFramePr>
          <p:nvPr>
            <p:extLst>
              <p:ext uri="{D42A27DB-BD31-4B8C-83A1-F6EECF244321}">
                <p14:modId xmlns:p14="http://schemas.microsoft.com/office/powerpoint/2010/main" val="3382977651"/>
              </p:ext>
            </p:extLst>
          </p:nvPr>
        </p:nvGraphicFramePr>
        <p:xfrm>
          <a:off x="197427" y="1169537"/>
          <a:ext cx="8749146" cy="3590710"/>
        </p:xfrm>
        <a:graphic>
          <a:graphicData uri="http://schemas.openxmlformats.org/drawingml/2006/table">
            <a:tbl>
              <a:tblPr>
                <a:tableStyleId>{5C22544A-7EE6-4342-B048-85BDC9FD1C3A}</a:tableStyleId>
              </a:tblPr>
              <a:tblGrid>
                <a:gridCol w="672839">
                  <a:extLst>
                    <a:ext uri="{9D8B030D-6E8A-4147-A177-3AD203B41FA5}">
                      <a16:colId xmlns:a16="http://schemas.microsoft.com/office/drawing/2014/main" val="2969850282"/>
                    </a:ext>
                  </a:extLst>
                </a:gridCol>
                <a:gridCol w="2887019">
                  <a:extLst>
                    <a:ext uri="{9D8B030D-6E8A-4147-A177-3AD203B41FA5}">
                      <a16:colId xmlns:a16="http://schemas.microsoft.com/office/drawing/2014/main" val="418196782"/>
                    </a:ext>
                  </a:extLst>
                </a:gridCol>
                <a:gridCol w="3555547">
                  <a:extLst>
                    <a:ext uri="{9D8B030D-6E8A-4147-A177-3AD203B41FA5}">
                      <a16:colId xmlns:a16="http://schemas.microsoft.com/office/drawing/2014/main" val="440191117"/>
                    </a:ext>
                  </a:extLst>
                </a:gridCol>
                <a:gridCol w="1633741">
                  <a:extLst>
                    <a:ext uri="{9D8B030D-6E8A-4147-A177-3AD203B41FA5}">
                      <a16:colId xmlns:a16="http://schemas.microsoft.com/office/drawing/2014/main" val="851759525"/>
                    </a:ext>
                  </a:extLst>
                </a:gridCol>
              </a:tblGrid>
              <a:tr h="293509">
                <a:tc>
                  <a:txBody>
                    <a:bodyPr/>
                    <a:lstStyle/>
                    <a:p>
                      <a:pPr algn="l" fontAlgn="b"/>
                      <a:r>
                        <a:rPr lang="en-US" sz="1100" u="none" strike="noStrike">
                          <a:effectLst/>
                        </a:rPr>
                        <a:t>ID</a:t>
                      </a:r>
                      <a:endParaRPr lang="en-US" sz="1100" b="1"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User Story</a:t>
                      </a:r>
                      <a:endParaRPr lang="en-US" sz="1100" b="1"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dirty="0">
                          <a:effectLst/>
                        </a:rPr>
                        <a:t>Acceptance criteria</a:t>
                      </a:r>
                      <a:endParaRPr lang="en-US" sz="1100" b="1" i="0" u="none" strike="noStrike" dirty="0">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Place</a:t>
                      </a:r>
                      <a:endParaRPr lang="en-US" sz="1100" b="1"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3255464938"/>
                  </a:ext>
                </a:extLst>
              </a:tr>
              <a:tr h="522216">
                <a:tc>
                  <a:txBody>
                    <a:bodyPr/>
                    <a:lstStyle/>
                    <a:p>
                      <a:pPr algn="l" fontAlgn="b"/>
                      <a:r>
                        <a:rPr lang="en-US" sz="1100" u="none" strike="noStrike">
                          <a:effectLst/>
                        </a:rPr>
                        <a:t>SC1DTA-210</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dirty="0">
                          <a:effectLst/>
                        </a:rPr>
                        <a:t>As a user I need to login into the portal to access all the benefits</a:t>
                      </a:r>
                      <a:endParaRPr lang="en-US" sz="1100" b="0" i="0" u="none" strike="noStrike" dirty="0">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When user tried to login into the portal, they need to be validated and redirected to the next page </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Login</a:t>
                      </a:r>
                      <a:endParaRPr lang="en-US" sz="1100" b="0"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3655162064"/>
                  </a:ext>
                </a:extLst>
              </a:tr>
              <a:tr h="750923">
                <a:tc>
                  <a:txBody>
                    <a:bodyPr/>
                    <a:lstStyle/>
                    <a:p>
                      <a:pPr algn="l" fontAlgn="b"/>
                      <a:r>
                        <a:rPr lang="en-US" sz="1100" u="none" strike="noStrike">
                          <a:effectLst/>
                        </a:rPr>
                        <a:t>SC1DTA-211</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user I wanted to provide  feedback to the doctor based on his service provided</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When user wanted to provide feedback to the doctor, he can able to navigate to web page and provide his feedback to the selected doctor of his wish  </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Feedback</a:t>
                      </a:r>
                      <a:endParaRPr lang="en-US" sz="1100" b="0"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59093190"/>
                  </a:ext>
                </a:extLst>
              </a:tr>
              <a:tr h="750923">
                <a:tc>
                  <a:txBody>
                    <a:bodyPr/>
                    <a:lstStyle/>
                    <a:p>
                      <a:pPr algn="l" fontAlgn="b"/>
                      <a:r>
                        <a:rPr lang="en-US" sz="1100" u="none" strike="noStrike">
                          <a:effectLst/>
                        </a:rPr>
                        <a:t>SC1DTA-212</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 As a user/doctor ,  I need to get notifications that are related to me </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Whenever an event happened , like login , forget password, results upload etc.. The user should get a notification on the registred email</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Notifications/Remainders</a:t>
                      </a:r>
                      <a:endParaRPr lang="en-US" sz="1100" b="0"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546200773"/>
                  </a:ext>
                </a:extLst>
              </a:tr>
              <a:tr h="522216">
                <a:tc>
                  <a:txBody>
                    <a:bodyPr/>
                    <a:lstStyle/>
                    <a:p>
                      <a:pPr algn="l" fontAlgn="b"/>
                      <a:r>
                        <a:rPr lang="en-US" sz="1100" u="none" strike="noStrike">
                          <a:effectLst/>
                        </a:rPr>
                        <a:t>SC1DTA-213</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user, I can reset my account password</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user, I Can request to reset my password and an email to be trigerred to registred email</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profile</a:t>
                      </a:r>
                      <a:endParaRPr lang="en-US" sz="1100" b="0" i="0" u="none" strike="noStrike">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3082613926"/>
                  </a:ext>
                </a:extLst>
              </a:tr>
              <a:tr h="750923">
                <a:tc>
                  <a:txBody>
                    <a:bodyPr/>
                    <a:lstStyle/>
                    <a:p>
                      <a:pPr algn="l" fontAlgn="b"/>
                      <a:r>
                        <a:rPr lang="en-US" sz="1100" u="none" strike="noStrike">
                          <a:effectLst/>
                        </a:rPr>
                        <a:t>SC1DTA-214</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Doctor, I want to be able manage the patient data.</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a:effectLst/>
                        </a:rPr>
                        <a:t>As a doctor, I can view and correct the patient medical data as required to keep patient updated about his health status</a:t>
                      </a:r>
                      <a:endParaRPr lang="en-US" sz="1100" b="0" i="0" u="none" strike="noStrike">
                        <a:solidFill>
                          <a:srgbClr val="000000"/>
                        </a:solidFill>
                        <a:effectLst/>
                        <a:latin typeface="Calibri" panose="020F0502020204030204" pitchFamily="34" charset="0"/>
                      </a:endParaRPr>
                    </a:p>
                  </a:txBody>
                  <a:tcPr marL="6908" marR="6908" marT="6908" marB="0" anchor="b"/>
                </a:tc>
                <a:tc>
                  <a:txBody>
                    <a:bodyPr/>
                    <a:lstStyle/>
                    <a:p>
                      <a:pPr algn="l" fontAlgn="b"/>
                      <a:r>
                        <a:rPr lang="en-US" sz="1100" u="none" strike="noStrike" dirty="0">
                          <a:effectLst/>
                        </a:rPr>
                        <a:t>Management</a:t>
                      </a:r>
                      <a:endParaRPr lang="en-US" sz="1100" b="0" i="0" u="none" strike="noStrike" dirty="0">
                        <a:solidFill>
                          <a:srgbClr val="000000"/>
                        </a:solidFill>
                        <a:effectLst/>
                        <a:latin typeface="Calibri" panose="020F0502020204030204" pitchFamily="34" charset="0"/>
                      </a:endParaRPr>
                    </a:p>
                  </a:txBody>
                  <a:tcPr marL="6908" marR="6908" marT="6908" marB="0" anchor="b"/>
                </a:tc>
                <a:extLst>
                  <a:ext uri="{0D108BD9-81ED-4DB2-BD59-A6C34878D82A}">
                    <a16:rowId xmlns:a16="http://schemas.microsoft.com/office/drawing/2014/main" val="393294455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4785" y="186029"/>
            <a:ext cx="5297791" cy="86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chor="ctr">
            <a:normAutofit/>
          </a:bodyPr>
          <a:lstStyle/>
          <a:p>
            <a:pPr>
              <a:lnSpc>
                <a:spcPct val="90000"/>
              </a:lnSpc>
              <a:spcBef>
                <a:spcPct val="0"/>
              </a:spcBef>
              <a:spcAft>
                <a:spcPts val="450"/>
              </a:spcAft>
            </a:pPr>
            <a:r>
              <a:rPr lang="en-US" sz="2775">
                <a:solidFill>
                  <a:srgbClr val="FFFFFF"/>
                </a:solidFill>
                <a:latin typeface="+mj-lt"/>
                <a:ea typeface="+mj-ea"/>
                <a:cs typeface="+mj-cs"/>
              </a:rPr>
              <a:t>User Stories &amp; Acceptance Criteria</a:t>
            </a:r>
          </a:p>
        </p:txBody>
      </p:sp>
      <p:graphicFrame>
        <p:nvGraphicFramePr>
          <p:cNvPr id="3" name="Table 2">
            <a:extLst>
              <a:ext uri="{FF2B5EF4-FFF2-40B4-BE49-F238E27FC236}">
                <a16:creationId xmlns:a16="http://schemas.microsoft.com/office/drawing/2014/main" id="{566E7A4B-C617-09F2-8A63-8456CDB569FB}"/>
              </a:ext>
            </a:extLst>
          </p:cNvPr>
          <p:cNvGraphicFramePr>
            <a:graphicFrameLocks noGrp="1"/>
          </p:cNvGraphicFramePr>
          <p:nvPr>
            <p:extLst>
              <p:ext uri="{D42A27DB-BD31-4B8C-83A1-F6EECF244321}">
                <p14:modId xmlns:p14="http://schemas.microsoft.com/office/powerpoint/2010/main" val="3514240181"/>
              </p:ext>
            </p:extLst>
          </p:nvPr>
        </p:nvGraphicFramePr>
        <p:xfrm>
          <a:off x="202623" y="1232290"/>
          <a:ext cx="8738754" cy="3590713"/>
        </p:xfrm>
        <a:graphic>
          <a:graphicData uri="http://schemas.openxmlformats.org/drawingml/2006/table">
            <a:tbl>
              <a:tblPr>
                <a:tableStyleId>{5C22544A-7EE6-4342-B048-85BDC9FD1C3A}</a:tableStyleId>
              </a:tblPr>
              <a:tblGrid>
                <a:gridCol w="758285">
                  <a:extLst>
                    <a:ext uri="{9D8B030D-6E8A-4147-A177-3AD203B41FA5}">
                      <a16:colId xmlns:a16="http://schemas.microsoft.com/office/drawing/2014/main" val="2941431001"/>
                    </a:ext>
                  </a:extLst>
                </a:gridCol>
                <a:gridCol w="3245940">
                  <a:extLst>
                    <a:ext uri="{9D8B030D-6E8A-4147-A177-3AD203B41FA5}">
                      <a16:colId xmlns:a16="http://schemas.microsoft.com/office/drawing/2014/main" val="1373871802"/>
                    </a:ext>
                  </a:extLst>
                </a:gridCol>
                <a:gridCol w="3664082">
                  <a:extLst>
                    <a:ext uri="{9D8B030D-6E8A-4147-A177-3AD203B41FA5}">
                      <a16:colId xmlns:a16="http://schemas.microsoft.com/office/drawing/2014/main" val="1000729959"/>
                    </a:ext>
                  </a:extLst>
                </a:gridCol>
                <a:gridCol w="1070447">
                  <a:extLst>
                    <a:ext uri="{9D8B030D-6E8A-4147-A177-3AD203B41FA5}">
                      <a16:colId xmlns:a16="http://schemas.microsoft.com/office/drawing/2014/main" val="3227379932"/>
                    </a:ext>
                  </a:extLst>
                </a:gridCol>
              </a:tblGrid>
              <a:tr h="313476">
                <a:tc>
                  <a:txBody>
                    <a:bodyPr/>
                    <a:lstStyle/>
                    <a:p>
                      <a:pPr algn="l" fontAlgn="b"/>
                      <a:r>
                        <a:rPr lang="en-US" sz="1200" u="none" strike="noStrike">
                          <a:effectLst/>
                        </a:rPr>
                        <a:t>ID</a:t>
                      </a:r>
                      <a:endParaRPr lang="en-US" sz="1200" b="1"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dirty="0">
                          <a:effectLst/>
                        </a:rPr>
                        <a:t>User Story</a:t>
                      </a:r>
                      <a:endParaRPr lang="en-US" sz="1200" b="1" i="0" u="none" strike="noStrike" dirty="0">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Acceptance criteria</a:t>
                      </a:r>
                      <a:endParaRPr lang="en-US" sz="1200" b="1"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Place</a:t>
                      </a:r>
                      <a:endParaRPr lang="en-US" sz="1200" b="1"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4092891596"/>
                  </a:ext>
                </a:extLst>
              </a:tr>
              <a:tr h="557741">
                <a:tc>
                  <a:txBody>
                    <a:bodyPr/>
                    <a:lstStyle/>
                    <a:p>
                      <a:pPr algn="l" fontAlgn="b"/>
                      <a:r>
                        <a:rPr lang="en-US" sz="1200" u="none" strike="noStrike">
                          <a:effectLst/>
                        </a:rPr>
                        <a:t>SC1DTA-215</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user I wanted make an appointment with the doctor</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user, I can able to access doctors calender and make an appointment as required</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Appointments</a:t>
                      </a:r>
                      <a:endParaRPr lang="en-US" sz="1200" b="0"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2332185227"/>
                  </a:ext>
                </a:extLst>
              </a:tr>
              <a:tr h="557741">
                <a:tc>
                  <a:txBody>
                    <a:bodyPr/>
                    <a:lstStyle/>
                    <a:p>
                      <a:pPr algn="l" fontAlgn="b"/>
                      <a:r>
                        <a:rPr lang="en-US" sz="1200" u="none" strike="noStrike">
                          <a:effectLst/>
                        </a:rPr>
                        <a:t>SC1DTA-216</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doctor I can see all the appoinments avaialble for the day</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doctor, I Can able to view all the appoinments booked for the day and take them.</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Appointments</a:t>
                      </a:r>
                      <a:endParaRPr lang="en-US" sz="1200" b="0"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3159146509"/>
                  </a:ext>
                </a:extLst>
              </a:tr>
              <a:tr h="802007">
                <a:tc>
                  <a:txBody>
                    <a:bodyPr/>
                    <a:lstStyle/>
                    <a:p>
                      <a:pPr algn="l" fontAlgn="b"/>
                      <a:r>
                        <a:rPr lang="en-US" sz="1200" u="none" strike="noStrike">
                          <a:effectLst/>
                        </a:rPr>
                        <a:t>SC1DTA-217</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admin, I need to send a remainder to the user about his appointment with doctor</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admin, I need to trigger a continous notification to the user about his appointment with a doctor at specified intervals </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Admin</a:t>
                      </a:r>
                      <a:endParaRPr lang="en-US" sz="1200" b="0"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1842234694"/>
                  </a:ext>
                </a:extLst>
              </a:tr>
              <a:tr h="802007">
                <a:tc>
                  <a:txBody>
                    <a:bodyPr/>
                    <a:lstStyle/>
                    <a:p>
                      <a:pPr algn="l" fontAlgn="b"/>
                      <a:r>
                        <a:rPr lang="en-US" sz="1200" u="none" strike="noStrike">
                          <a:effectLst/>
                        </a:rPr>
                        <a:t>SC1DTA-218</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admin, I need to send a remainder to the doctor about his appointment with user</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admin, I need to trigger a continous notification to the doctor about his appointment with a user at specified intervals </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Admin</a:t>
                      </a:r>
                      <a:endParaRPr lang="en-US" sz="1200" b="0" i="0" u="none" strike="noStrike">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3182856319"/>
                  </a:ext>
                </a:extLst>
              </a:tr>
              <a:tr h="557741">
                <a:tc>
                  <a:txBody>
                    <a:bodyPr/>
                    <a:lstStyle/>
                    <a:p>
                      <a:pPr algn="l" fontAlgn="b"/>
                      <a:r>
                        <a:rPr lang="en-US" sz="1200" u="none" strike="noStrike">
                          <a:effectLst/>
                        </a:rPr>
                        <a:t>SC1DTA-219</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As a user, I Can update my profile </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a:effectLst/>
                        </a:rPr>
                        <a:t>User can able to update his profile details when required and need to be verified </a:t>
                      </a:r>
                      <a:endParaRPr lang="en-US" sz="1200" b="0" i="0" u="none" strike="noStrike">
                        <a:solidFill>
                          <a:srgbClr val="000000"/>
                        </a:solidFill>
                        <a:effectLst/>
                        <a:latin typeface="Calibri" panose="020F0502020204030204" pitchFamily="34" charset="0"/>
                      </a:endParaRPr>
                    </a:p>
                  </a:txBody>
                  <a:tcPr marL="7794" marR="7794" marT="7794" marB="0" anchor="b"/>
                </a:tc>
                <a:tc>
                  <a:txBody>
                    <a:bodyPr/>
                    <a:lstStyle/>
                    <a:p>
                      <a:pPr algn="l" fontAlgn="b"/>
                      <a:r>
                        <a:rPr lang="en-US" sz="1200" u="none" strike="noStrike" dirty="0">
                          <a:effectLst/>
                        </a:rPr>
                        <a:t>profile</a:t>
                      </a:r>
                      <a:endParaRPr lang="en-US" sz="1200" b="0" i="0" u="none" strike="noStrike" dirty="0">
                        <a:solidFill>
                          <a:srgbClr val="000000"/>
                        </a:solidFill>
                        <a:effectLst/>
                        <a:latin typeface="Calibri" panose="020F0502020204030204" pitchFamily="34" charset="0"/>
                      </a:endParaRPr>
                    </a:p>
                  </a:txBody>
                  <a:tcPr marL="7794" marR="7794" marT="7794" marB="0" anchor="b"/>
                </a:tc>
                <a:extLst>
                  <a:ext uri="{0D108BD9-81ED-4DB2-BD59-A6C34878D82A}">
                    <a16:rowId xmlns:a16="http://schemas.microsoft.com/office/drawing/2014/main" val="3496221524"/>
                  </a:ext>
                </a:extLst>
              </a:tr>
            </a:tbl>
          </a:graphicData>
        </a:graphic>
      </p:graphicFrame>
    </p:spTree>
    <p:extLst>
      <p:ext uri="{BB962C8B-B14F-4D97-AF65-F5344CB8AC3E}">
        <p14:creationId xmlns:p14="http://schemas.microsoft.com/office/powerpoint/2010/main" val="955269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2111"/>
            <a:ext cx="9144000" cy="1961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1CFF2FD-1AAB-05C9-FC41-F5065D533A98}"/>
              </a:ext>
            </a:extLst>
          </p:cNvPr>
          <p:cNvSpPr txBox="1"/>
          <p:nvPr/>
        </p:nvSpPr>
        <p:spPr>
          <a:xfrm>
            <a:off x="1200150" y="2135000"/>
            <a:ext cx="6743700" cy="1234440"/>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450"/>
              </a:spcAft>
            </a:pPr>
            <a:r>
              <a:rPr lang="en-US" sz="3800" b="1" cap="all" spc="200" dirty="0">
                <a:solidFill>
                  <a:srgbClr val="262626"/>
                </a:solidFill>
                <a:latin typeface="+mj-lt"/>
                <a:ea typeface="+mj-ea"/>
                <a:cs typeface="+mj-cs"/>
              </a:rPr>
              <a:t>Test Cases</a:t>
            </a:r>
          </a:p>
        </p:txBody>
      </p:sp>
      <p:pic>
        <p:nvPicPr>
          <p:cNvPr id="7" name="Graphic 6" descr="Checkmark">
            <a:extLst>
              <a:ext uri="{FF2B5EF4-FFF2-40B4-BE49-F238E27FC236}">
                <a16:creationId xmlns:a16="http://schemas.microsoft.com/office/drawing/2014/main" id="{CDA93382-D15B-F3EF-D411-746B5C12F6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0865" y="480059"/>
            <a:ext cx="1842270" cy="1842270"/>
          </a:xfrm>
          <a:prstGeom prst="rect">
            <a:avLst/>
          </a:prstGeom>
        </p:spPr>
      </p:pic>
      <p:sp>
        <p:nvSpPr>
          <p:cNvPr id="4" name="TextBox 3">
            <a:extLst>
              <a:ext uri="{FF2B5EF4-FFF2-40B4-BE49-F238E27FC236}">
                <a16:creationId xmlns:a16="http://schemas.microsoft.com/office/drawing/2014/main" id="{96349E9D-FCF8-F5B7-CC00-C29DD758EA9D}"/>
              </a:ext>
            </a:extLst>
          </p:cNvPr>
          <p:cNvSpPr txBox="1"/>
          <p:nvPr/>
        </p:nvSpPr>
        <p:spPr>
          <a:xfrm>
            <a:off x="0" y="4701215"/>
            <a:ext cx="6441897" cy="646331"/>
          </a:xfrm>
          <a:prstGeom prst="rect">
            <a:avLst/>
          </a:prstGeom>
          <a:noFill/>
        </p:spPr>
        <p:txBody>
          <a:bodyPr wrap="square" rtlCol="0">
            <a:spAutoFit/>
          </a:bodyPr>
          <a:lstStyle/>
          <a:p>
            <a:r>
              <a:rPr lang="en-US" dirty="0">
                <a:solidFill>
                  <a:schemeClr val="bg1"/>
                </a:solidFill>
              </a:rPr>
              <a:t>T</a:t>
            </a:r>
            <a:r>
              <a:rPr lang="en-US" b="0" i="0" dirty="0">
                <a:solidFill>
                  <a:schemeClr val="bg1"/>
                </a:solidFill>
                <a:effectLst/>
              </a:rPr>
              <a:t>weaked after hearing from professors</a:t>
            </a:r>
            <a:endParaRPr lang="en-US" dirty="0">
              <a:solidFill>
                <a:schemeClr val="bg1"/>
              </a:solidFill>
            </a:endParaRPr>
          </a:p>
          <a:p>
            <a:endParaRPr lang="en-US" dirty="0">
              <a:solidFill>
                <a:schemeClr val="tx1">
                  <a:alpha val="28000"/>
                </a:schemeClr>
              </a:solidFill>
            </a:endParaRPr>
          </a:p>
        </p:txBody>
      </p:sp>
    </p:spTree>
    <p:extLst>
      <p:ext uri="{BB962C8B-B14F-4D97-AF65-F5344CB8AC3E}">
        <p14:creationId xmlns:p14="http://schemas.microsoft.com/office/powerpoint/2010/main" val="3896221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53" y="713232"/>
            <a:ext cx="6780893" cy="3717036"/>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85" y="468388"/>
            <a:ext cx="1618488" cy="1618488"/>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C32B892-5265-67B1-63B3-8CF6AA10395E}"/>
              </a:ext>
            </a:extLst>
          </p:cNvPr>
          <p:cNvSpPr txBox="1"/>
          <p:nvPr/>
        </p:nvSpPr>
        <p:spPr>
          <a:xfrm>
            <a:off x="597729" y="591832"/>
            <a:ext cx="1618488" cy="1319161"/>
          </a:xfrm>
          <a:prstGeom prst="ellipse">
            <a:avLst/>
          </a:prstGeom>
          <a:noFill/>
          <a:ln>
            <a:solidFill>
              <a:srgbClr val="FFFFFF"/>
            </a:solidFill>
          </a:ln>
        </p:spPr>
        <p:txBody>
          <a:bodyPr vert="horz" lIns="182880" tIns="182880" rIns="182880" bIns="182880" rtlCol="0" anchor="ctr">
            <a:normAutofit/>
          </a:bodyPr>
          <a:lstStyle/>
          <a:p>
            <a:pPr algn="ctr" defTabSz="914400">
              <a:lnSpc>
                <a:spcPct val="90000"/>
              </a:lnSpc>
              <a:spcBef>
                <a:spcPct val="0"/>
              </a:spcBef>
              <a:spcAft>
                <a:spcPts val="600"/>
              </a:spcAft>
            </a:pPr>
            <a:r>
              <a:rPr lang="en-US" sz="1200" b="1" cap="all" spc="200" dirty="0">
                <a:solidFill>
                  <a:srgbClr val="FFFFFF"/>
                </a:solidFill>
                <a:latin typeface="+mj-lt"/>
                <a:ea typeface="+mj-ea"/>
                <a:cs typeface="+mj-cs"/>
              </a:rPr>
              <a:t>Test Cases</a:t>
            </a:r>
          </a:p>
          <a:p>
            <a:pPr algn="ctr" defTabSz="914400">
              <a:lnSpc>
                <a:spcPct val="90000"/>
              </a:lnSpc>
              <a:spcBef>
                <a:spcPct val="0"/>
              </a:spcBef>
              <a:spcAft>
                <a:spcPts val="600"/>
              </a:spcAft>
            </a:pPr>
            <a:endParaRPr lang="en-US" sz="1200" cap="all" spc="200" dirty="0">
              <a:solidFill>
                <a:srgbClr val="FFFFFF"/>
              </a:solidFill>
              <a:latin typeface="+mj-lt"/>
              <a:ea typeface="+mj-ea"/>
              <a:cs typeface="+mj-cs"/>
            </a:endParaRPr>
          </a:p>
        </p:txBody>
      </p:sp>
      <p:graphicFrame>
        <p:nvGraphicFramePr>
          <p:cNvPr id="2" name="Table 1">
            <a:extLst>
              <a:ext uri="{FF2B5EF4-FFF2-40B4-BE49-F238E27FC236}">
                <a16:creationId xmlns:a16="http://schemas.microsoft.com/office/drawing/2014/main" id="{B67F359E-A4BE-50AA-E5A2-6CC4BDC7A7D0}"/>
              </a:ext>
            </a:extLst>
          </p:cNvPr>
          <p:cNvGraphicFramePr>
            <a:graphicFrameLocks noGrp="1"/>
          </p:cNvGraphicFramePr>
          <p:nvPr>
            <p:extLst>
              <p:ext uri="{D42A27DB-BD31-4B8C-83A1-F6EECF244321}">
                <p14:modId xmlns:p14="http://schemas.microsoft.com/office/powerpoint/2010/main" val="4225319354"/>
              </p:ext>
            </p:extLst>
          </p:nvPr>
        </p:nvGraphicFramePr>
        <p:xfrm>
          <a:off x="1969329" y="1612751"/>
          <a:ext cx="5936573" cy="2505677"/>
        </p:xfrm>
        <a:graphic>
          <a:graphicData uri="http://schemas.openxmlformats.org/drawingml/2006/table">
            <a:tbl>
              <a:tblPr firstRow="1" bandRow="1">
                <a:noFill/>
                <a:tableStyleId>{5C22544A-7EE6-4342-B048-85BDC9FD1C3A}</a:tableStyleId>
              </a:tblPr>
              <a:tblGrid>
                <a:gridCol w="362228">
                  <a:extLst>
                    <a:ext uri="{9D8B030D-6E8A-4147-A177-3AD203B41FA5}">
                      <a16:colId xmlns:a16="http://schemas.microsoft.com/office/drawing/2014/main" val="3197806831"/>
                    </a:ext>
                  </a:extLst>
                </a:gridCol>
                <a:gridCol w="567884">
                  <a:extLst>
                    <a:ext uri="{9D8B030D-6E8A-4147-A177-3AD203B41FA5}">
                      <a16:colId xmlns:a16="http://schemas.microsoft.com/office/drawing/2014/main" val="1955597191"/>
                    </a:ext>
                  </a:extLst>
                </a:gridCol>
                <a:gridCol w="882574">
                  <a:extLst>
                    <a:ext uri="{9D8B030D-6E8A-4147-A177-3AD203B41FA5}">
                      <a16:colId xmlns:a16="http://schemas.microsoft.com/office/drawing/2014/main" val="82309677"/>
                    </a:ext>
                  </a:extLst>
                </a:gridCol>
                <a:gridCol w="781519">
                  <a:extLst>
                    <a:ext uri="{9D8B030D-6E8A-4147-A177-3AD203B41FA5}">
                      <a16:colId xmlns:a16="http://schemas.microsoft.com/office/drawing/2014/main" val="702632314"/>
                    </a:ext>
                  </a:extLst>
                </a:gridCol>
                <a:gridCol w="746947">
                  <a:extLst>
                    <a:ext uri="{9D8B030D-6E8A-4147-A177-3AD203B41FA5}">
                      <a16:colId xmlns:a16="http://schemas.microsoft.com/office/drawing/2014/main" val="2449437405"/>
                    </a:ext>
                  </a:extLst>
                </a:gridCol>
                <a:gridCol w="682236">
                  <a:extLst>
                    <a:ext uri="{9D8B030D-6E8A-4147-A177-3AD203B41FA5}">
                      <a16:colId xmlns:a16="http://schemas.microsoft.com/office/drawing/2014/main" val="3300358759"/>
                    </a:ext>
                  </a:extLst>
                </a:gridCol>
                <a:gridCol w="1424194">
                  <a:extLst>
                    <a:ext uri="{9D8B030D-6E8A-4147-A177-3AD203B41FA5}">
                      <a16:colId xmlns:a16="http://schemas.microsoft.com/office/drawing/2014/main" val="3521869601"/>
                    </a:ext>
                  </a:extLst>
                </a:gridCol>
                <a:gridCol w="488991">
                  <a:extLst>
                    <a:ext uri="{9D8B030D-6E8A-4147-A177-3AD203B41FA5}">
                      <a16:colId xmlns:a16="http://schemas.microsoft.com/office/drawing/2014/main" val="2381876883"/>
                    </a:ext>
                  </a:extLst>
                </a:gridCol>
              </a:tblGrid>
              <a:tr h="298172">
                <a:tc>
                  <a:txBody>
                    <a:bodyPr/>
                    <a:lstStyle/>
                    <a:p>
                      <a:pPr algn="l" fontAlgn="b"/>
                      <a:r>
                        <a:rPr lang="en-US" sz="800" b="1" u="none" strike="noStrike" cap="none" spc="0">
                          <a:solidFill>
                            <a:schemeClr val="tx1">
                              <a:lumMod val="75000"/>
                              <a:lumOff val="25000"/>
                            </a:schemeClr>
                          </a:solidFill>
                          <a:effectLst/>
                        </a:rPr>
                        <a:t>Test Id</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User story Id</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Test Case</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dirty="0">
                          <a:solidFill>
                            <a:schemeClr val="tx1">
                              <a:lumMod val="75000"/>
                              <a:lumOff val="25000"/>
                            </a:schemeClr>
                          </a:solidFill>
                          <a:effectLst/>
                        </a:rPr>
                        <a:t>Current state</a:t>
                      </a:r>
                      <a:endParaRPr lang="en-US" sz="800" b="1" i="0" u="none" strike="noStrike" cap="none" spc="0" dirty="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Test Data</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steps to follow </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Expected Result</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l" fontAlgn="b"/>
                      <a:r>
                        <a:rPr lang="en-US" sz="800" b="1" u="none" strike="noStrike" cap="none" spc="0">
                          <a:solidFill>
                            <a:schemeClr val="tx1">
                              <a:lumMod val="75000"/>
                              <a:lumOff val="25000"/>
                            </a:schemeClr>
                          </a:solidFill>
                          <a:effectLst/>
                        </a:rPr>
                        <a:t> Result</a:t>
                      </a:r>
                      <a:endParaRPr lang="en-US" sz="800" b="1"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514586028"/>
                  </a:ext>
                </a:extLst>
              </a:tr>
              <a:tr h="244026">
                <a:tc>
                  <a:txBody>
                    <a:bodyPr/>
                    <a:lstStyle/>
                    <a:p>
                      <a:pPr algn="l" fontAlgn="b"/>
                      <a:r>
                        <a:rPr lang="en-US" sz="600" u="none" strike="noStrike" cap="none" spc="0">
                          <a:solidFill>
                            <a:schemeClr val="tx1">
                              <a:lumMod val="75000"/>
                              <a:lumOff val="25000"/>
                            </a:schemeClr>
                          </a:solidFill>
                          <a:effectLst/>
                        </a:rPr>
                        <a:t>TS-31</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SC1DTA-210</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browse login page</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trying to log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 Login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users should get a new page where he can enter his login credentials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945186225"/>
                  </a:ext>
                </a:extLst>
              </a:tr>
              <a:tr h="244026">
                <a:tc>
                  <a:txBody>
                    <a:bodyPr/>
                    <a:lstStyle/>
                    <a:p>
                      <a:pPr algn="l" fontAlgn="b"/>
                      <a:r>
                        <a:rPr lang="en-US" sz="600" u="none" strike="noStrike" cap="none" spc="0">
                          <a:solidFill>
                            <a:schemeClr val="tx1">
                              <a:lumMod val="75000"/>
                              <a:lumOff val="25000"/>
                            </a:schemeClr>
                          </a:solidFill>
                          <a:effectLst/>
                        </a:rPr>
                        <a:t>TS-32</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SC1DTA-210</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click on login</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trying to log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 Login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credentials should be validated and return response </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854815916"/>
                  </a:ext>
                </a:extLst>
              </a:tr>
              <a:tr h="329125">
                <a:tc>
                  <a:txBody>
                    <a:bodyPr/>
                    <a:lstStyle/>
                    <a:p>
                      <a:pPr algn="l" fontAlgn="b"/>
                      <a:r>
                        <a:rPr lang="en-US" sz="600" u="none" strike="noStrike" cap="none" spc="0">
                          <a:solidFill>
                            <a:schemeClr val="tx1">
                              <a:lumMod val="75000"/>
                              <a:lumOff val="25000"/>
                            </a:schemeClr>
                          </a:solidFill>
                          <a:effectLst/>
                        </a:rPr>
                        <a:t>TS-33</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SC1DTA-212</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user, I need to recieve Notifications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whenever I have logged into the portal I need to receive an email regarding this activity</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435692616"/>
                  </a:ext>
                </a:extLst>
              </a:tr>
              <a:tr h="244026">
                <a:tc>
                  <a:txBody>
                    <a:bodyPr/>
                    <a:lstStyle/>
                    <a:p>
                      <a:pPr algn="l" fontAlgn="b"/>
                      <a:r>
                        <a:rPr lang="en-US" sz="600" u="none" strike="noStrike" cap="none" spc="0">
                          <a:solidFill>
                            <a:schemeClr val="tx1">
                              <a:lumMod val="75000"/>
                              <a:lumOff val="25000"/>
                            </a:schemeClr>
                          </a:solidFill>
                          <a:effectLst/>
                        </a:rPr>
                        <a:t>TS-34</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SC1DTA-211</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provide feedback to the doctor</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 Login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 doctors-&gt; feedback</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should able to get a page where he can provide his feedback to a doctor</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926802192"/>
                  </a:ext>
                </a:extLst>
              </a:tr>
              <a:tr h="244026">
                <a:tc>
                  <a:txBody>
                    <a:bodyPr/>
                    <a:lstStyle/>
                    <a:p>
                      <a:pPr algn="l" fontAlgn="b"/>
                      <a:r>
                        <a:rPr lang="en-US" sz="600" u="none" strike="noStrike" cap="none" spc="0">
                          <a:solidFill>
                            <a:schemeClr val="tx1">
                              <a:lumMod val="75000"/>
                              <a:lumOff val="25000"/>
                            </a:schemeClr>
                          </a:solidFill>
                          <a:effectLst/>
                        </a:rPr>
                        <a:t>TS-35</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SC1DTA-211</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submit feedback</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details( Login details) , Feedback</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 doctors-&gt; feedback-&gt; submit</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user should able to submit his feedback to a selected doctor</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061595644"/>
                  </a:ext>
                </a:extLst>
              </a:tr>
              <a:tr h="329125">
                <a:tc>
                  <a:txBody>
                    <a:bodyPr/>
                    <a:lstStyle/>
                    <a:p>
                      <a:pPr algn="l" fontAlgn="b"/>
                      <a:r>
                        <a:rPr lang="en-US" sz="600" u="none" strike="noStrike" cap="none" spc="0">
                          <a:solidFill>
                            <a:schemeClr val="tx1">
                              <a:lumMod val="75000"/>
                              <a:lumOff val="25000"/>
                            </a:schemeClr>
                          </a:solidFill>
                          <a:effectLst/>
                        </a:rPr>
                        <a:t>TS-36</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SC1DTA-212</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Doctor, I need to recieve Notification regarding my feedback</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details </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login-&gt;Notifications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doctor, I need to get a new notification regardinf the feedback that I have received</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743536266"/>
                  </a:ext>
                </a:extLst>
              </a:tr>
              <a:tr h="244026">
                <a:tc>
                  <a:txBody>
                    <a:bodyPr/>
                    <a:lstStyle/>
                    <a:p>
                      <a:pPr algn="l" fontAlgn="b"/>
                      <a:r>
                        <a:rPr lang="en-US" sz="600" u="none" strike="noStrike" cap="none" spc="0">
                          <a:solidFill>
                            <a:schemeClr val="tx1">
                              <a:lumMod val="75000"/>
                              <a:lumOff val="25000"/>
                            </a:schemeClr>
                          </a:solidFill>
                          <a:effectLst/>
                        </a:rPr>
                        <a:t>TS-37</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SC1DTA-214</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Manage patient 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details . Patient details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login-&gt;patient-&gt;manage-data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doctor , I can update patient medical data </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Pass</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31553560"/>
                  </a:ext>
                </a:extLst>
              </a:tr>
              <a:tr h="329125">
                <a:tc>
                  <a:txBody>
                    <a:bodyPr/>
                    <a:lstStyle/>
                    <a:p>
                      <a:pPr algn="l" fontAlgn="b"/>
                      <a:r>
                        <a:rPr lang="en-US" sz="600" u="none" strike="noStrike" cap="none" spc="0">
                          <a:solidFill>
                            <a:schemeClr val="tx1">
                              <a:lumMod val="75000"/>
                              <a:lumOff val="25000"/>
                            </a:schemeClr>
                          </a:solidFill>
                          <a:effectLst/>
                        </a:rPr>
                        <a:t>TS-38</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SC1DTA-214</a:t>
                      </a:r>
                      <a:endParaRPr lang="en-US" sz="600" b="0" i="0" u="none" strike="noStrike" cap="none" spc="0">
                        <a:solidFill>
                          <a:schemeClr val="tx1">
                            <a:lumMod val="75000"/>
                            <a:lumOff val="25000"/>
                          </a:schemeClr>
                        </a:solidFill>
                        <a:effectLst/>
                        <a:latin typeface="Calibri" panose="020F050202020403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save patient 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logged into the portal</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Doctor details, Patient details, 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login-&gt;patient-&gt;manage-data-&gt;save</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a:solidFill>
                            <a:schemeClr val="tx1">
                              <a:lumMod val="75000"/>
                              <a:lumOff val="25000"/>
                            </a:schemeClr>
                          </a:solidFill>
                          <a:effectLst/>
                        </a:rPr>
                        <a:t>As a doctor, I can able to save the data</a:t>
                      </a:r>
                      <a:endParaRPr lang="en-US" sz="600" b="0" i="0" u="none" strike="noStrike" cap="none" spc="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
                      <a:r>
                        <a:rPr lang="en-US" sz="600" u="none" strike="noStrike" cap="none" spc="0" dirty="0">
                          <a:solidFill>
                            <a:schemeClr val="tx1">
                              <a:lumMod val="75000"/>
                              <a:lumOff val="25000"/>
                            </a:schemeClr>
                          </a:solidFill>
                          <a:effectLst/>
                        </a:rPr>
                        <a:t>Pass</a:t>
                      </a:r>
                      <a:endParaRPr lang="en-US" sz="600" b="0" i="0" u="none" strike="noStrike" cap="none" spc="0" dirty="0">
                        <a:solidFill>
                          <a:schemeClr val="tx1">
                            <a:lumMod val="75000"/>
                            <a:lumOff val="25000"/>
                          </a:schemeClr>
                        </a:solidFill>
                        <a:effectLst/>
                        <a:latin typeface="Arial" panose="020B0604020202020204" pitchFamily="34" charset="0"/>
                      </a:endParaRPr>
                    </a:p>
                  </a:txBody>
                  <a:tcPr marL="53404" marR="40053" marT="26702" marB="26702"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785808548"/>
                  </a:ext>
                </a:extLst>
              </a:tr>
            </a:tbl>
          </a:graphicData>
        </a:graphic>
      </p:graphicFrame>
    </p:spTree>
    <p:extLst>
      <p:ext uri="{BB962C8B-B14F-4D97-AF65-F5344CB8AC3E}">
        <p14:creationId xmlns:p14="http://schemas.microsoft.com/office/powerpoint/2010/main" val="2465699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53" y="713232"/>
            <a:ext cx="6780893" cy="3717036"/>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85" y="468388"/>
            <a:ext cx="1618488" cy="1618488"/>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71016AD-FE01-7F04-4E92-7B23BEBF4053}"/>
              </a:ext>
            </a:extLst>
          </p:cNvPr>
          <p:cNvSpPr txBox="1"/>
          <p:nvPr/>
        </p:nvSpPr>
        <p:spPr>
          <a:xfrm>
            <a:off x="597729" y="591832"/>
            <a:ext cx="1371600" cy="1371600"/>
          </a:xfrm>
          <a:prstGeom prst="ellipse">
            <a:avLst/>
          </a:prstGeom>
          <a:noFill/>
          <a:ln>
            <a:solidFill>
              <a:srgbClr val="FFFFFF"/>
            </a:solidFill>
          </a:ln>
        </p:spPr>
        <p:txBody>
          <a:bodyPr vert="horz" lIns="182880" tIns="182880" rIns="182880" bIns="182880" rtlCol="0" anchor="ctr">
            <a:normAutofit/>
          </a:bodyPr>
          <a:lstStyle/>
          <a:p>
            <a:pPr algn="ctr" defTabSz="914400">
              <a:lnSpc>
                <a:spcPct val="90000"/>
              </a:lnSpc>
              <a:spcBef>
                <a:spcPct val="0"/>
              </a:spcBef>
              <a:spcAft>
                <a:spcPts val="600"/>
              </a:spcAft>
            </a:pPr>
            <a:r>
              <a:rPr lang="en-US" sz="1200" b="1" cap="all" spc="200">
                <a:solidFill>
                  <a:srgbClr val="FFFFFF"/>
                </a:solidFill>
                <a:latin typeface="+mj-lt"/>
                <a:ea typeface="+mj-ea"/>
                <a:cs typeface="+mj-cs"/>
              </a:rPr>
              <a:t>Test Cases</a:t>
            </a:r>
          </a:p>
          <a:p>
            <a:pPr algn="ctr" defTabSz="914400">
              <a:lnSpc>
                <a:spcPct val="90000"/>
              </a:lnSpc>
              <a:spcBef>
                <a:spcPct val="0"/>
              </a:spcBef>
              <a:spcAft>
                <a:spcPts val="600"/>
              </a:spcAft>
            </a:pPr>
            <a:endParaRPr lang="en-US" sz="1200" cap="all" spc="200">
              <a:solidFill>
                <a:srgbClr val="FFFFFF"/>
              </a:solidFill>
              <a:latin typeface="+mj-lt"/>
              <a:ea typeface="+mj-ea"/>
              <a:cs typeface="+mj-cs"/>
            </a:endParaRPr>
          </a:p>
        </p:txBody>
      </p:sp>
      <p:graphicFrame>
        <p:nvGraphicFramePr>
          <p:cNvPr id="3" name="Table 2">
            <a:extLst>
              <a:ext uri="{FF2B5EF4-FFF2-40B4-BE49-F238E27FC236}">
                <a16:creationId xmlns:a16="http://schemas.microsoft.com/office/drawing/2014/main" id="{FEA9C5A9-6726-886B-D8C7-E57A94F01C31}"/>
              </a:ext>
            </a:extLst>
          </p:cNvPr>
          <p:cNvGraphicFramePr>
            <a:graphicFrameLocks noGrp="1"/>
          </p:cNvGraphicFramePr>
          <p:nvPr>
            <p:extLst>
              <p:ext uri="{D42A27DB-BD31-4B8C-83A1-F6EECF244321}">
                <p14:modId xmlns:p14="http://schemas.microsoft.com/office/powerpoint/2010/main" val="1525519033"/>
              </p:ext>
            </p:extLst>
          </p:nvPr>
        </p:nvGraphicFramePr>
        <p:xfrm>
          <a:off x="1969329" y="1455450"/>
          <a:ext cx="5936573" cy="2689803"/>
        </p:xfrm>
        <a:graphic>
          <a:graphicData uri="http://schemas.openxmlformats.org/drawingml/2006/table">
            <a:tbl>
              <a:tblPr firstRow="1" bandRow="1">
                <a:noFill/>
                <a:tableStyleId>{5C22544A-7EE6-4342-B048-85BDC9FD1C3A}</a:tableStyleId>
              </a:tblPr>
              <a:tblGrid>
                <a:gridCol w="279265">
                  <a:extLst>
                    <a:ext uri="{9D8B030D-6E8A-4147-A177-3AD203B41FA5}">
                      <a16:colId xmlns:a16="http://schemas.microsoft.com/office/drawing/2014/main" val="705941548"/>
                    </a:ext>
                  </a:extLst>
                </a:gridCol>
                <a:gridCol w="443180">
                  <a:extLst>
                    <a:ext uri="{9D8B030D-6E8A-4147-A177-3AD203B41FA5}">
                      <a16:colId xmlns:a16="http://schemas.microsoft.com/office/drawing/2014/main" val="1078133690"/>
                    </a:ext>
                  </a:extLst>
                </a:gridCol>
                <a:gridCol w="1126625">
                  <a:extLst>
                    <a:ext uri="{9D8B030D-6E8A-4147-A177-3AD203B41FA5}">
                      <a16:colId xmlns:a16="http://schemas.microsoft.com/office/drawing/2014/main" val="218937841"/>
                    </a:ext>
                  </a:extLst>
                </a:gridCol>
                <a:gridCol w="736747">
                  <a:extLst>
                    <a:ext uri="{9D8B030D-6E8A-4147-A177-3AD203B41FA5}">
                      <a16:colId xmlns:a16="http://schemas.microsoft.com/office/drawing/2014/main" val="2591276001"/>
                    </a:ext>
                  </a:extLst>
                </a:gridCol>
                <a:gridCol w="745081">
                  <a:extLst>
                    <a:ext uri="{9D8B030D-6E8A-4147-A177-3AD203B41FA5}">
                      <a16:colId xmlns:a16="http://schemas.microsoft.com/office/drawing/2014/main" val="4181948173"/>
                    </a:ext>
                  </a:extLst>
                </a:gridCol>
                <a:gridCol w="647843">
                  <a:extLst>
                    <a:ext uri="{9D8B030D-6E8A-4147-A177-3AD203B41FA5}">
                      <a16:colId xmlns:a16="http://schemas.microsoft.com/office/drawing/2014/main" val="3938180726"/>
                    </a:ext>
                  </a:extLst>
                </a:gridCol>
                <a:gridCol w="1653563">
                  <a:extLst>
                    <a:ext uri="{9D8B030D-6E8A-4147-A177-3AD203B41FA5}">
                      <a16:colId xmlns:a16="http://schemas.microsoft.com/office/drawing/2014/main" val="3931499906"/>
                    </a:ext>
                  </a:extLst>
                </a:gridCol>
                <a:gridCol w="304269">
                  <a:extLst>
                    <a:ext uri="{9D8B030D-6E8A-4147-A177-3AD203B41FA5}">
                      <a16:colId xmlns:a16="http://schemas.microsoft.com/office/drawing/2014/main" val="198225505"/>
                    </a:ext>
                  </a:extLst>
                </a:gridCol>
              </a:tblGrid>
              <a:tr h="260090">
                <a:tc>
                  <a:txBody>
                    <a:bodyPr/>
                    <a:lstStyle/>
                    <a:p>
                      <a:pPr algn="l" fontAlgn="b"/>
                      <a:r>
                        <a:rPr lang="en-US" sz="600" b="1" u="none" strike="noStrike" cap="none" spc="0">
                          <a:solidFill>
                            <a:schemeClr val="tx1"/>
                          </a:solidFill>
                          <a:effectLst/>
                        </a:rPr>
                        <a:t>Test Id</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User story Id</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Test Case</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Current state</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Test Data</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steps to follow </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Expected Result</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tc>
                  <a:txBody>
                    <a:bodyPr/>
                    <a:lstStyle/>
                    <a:p>
                      <a:pPr algn="l" fontAlgn="b"/>
                      <a:r>
                        <a:rPr lang="en-US" sz="600" b="1" u="none" strike="noStrike" cap="none" spc="0">
                          <a:solidFill>
                            <a:schemeClr val="tx1"/>
                          </a:solidFill>
                          <a:effectLst/>
                        </a:rPr>
                        <a:t> Result</a:t>
                      </a:r>
                      <a:endParaRPr lang="en-US" sz="600" b="1" i="0" u="none" strike="noStrike" cap="none" spc="0">
                        <a:solidFill>
                          <a:schemeClr val="tx1"/>
                        </a:solidFill>
                        <a:effectLst/>
                        <a:latin typeface="Arial" panose="020B0604020202020204" pitchFamily="34" charset="0"/>
                      </a:endParaRPr>
                    </a:p>
                  </a:txBody>
                  <a:tcPr marL="0" marR="17925" marT="7170" marB="53776" anchor="ctr">
                    <a:lnL w="12700" cmpd="sng">
                      <a:noFill/>
                      <a:prstDash val="solid"/>
                    </a:lnL>
                    <a:lnR w="12700" cmpd="sng">
                      <a:noFill/>
                      <a:prstDash val="solid"/>
                    </a:lnR>
                    <a:lnT w="28575" cap="flat" cmpd="sng" algn="ctr">
                      <a:solidFill>
                        <a:schemeClr val="tx1"/>
                      </a:solidFill>
                      <a:prstDash val="solid"/>
                    </a:lnT>
                    <a:lnB w="12700" cmpd="sng">
                      <a:noFill/>
                      <a:prstDash val="solid"/>
                    </a:lnB>
                    <a:noFill/>
                  </a:tcPr>
                </a:tc>
                <a:extLst>
                  <a:ext uri="{0D108BD9-81ED-4DB2-BD59-A6C34878D82A}">
                    <a16:rowId xmlns:a16="http://schemas.microsoft.com/office/drawing/2014/main" val="513036268"/>
                  </a:ext>
                </a:extLst>
              </a:tr>
              <a:tr h="260090">
                <a:tc>
                  <a:txBody>
                    <a:bodyPr/>
                    <a:lstStyle/>
                    <a:p>
                      <a:pPr algn="l" fontAlgn="b"/>
                      <a:r>
                        <a:rPr lang="en-US" sz="600" u="none" strike="noStrike" cap="none" spc="0">
                          <a:solidFill>
                            <a:schemeClr val="tx1"/>
                          </a:solidFill>
                          <a:effectLst/>
                        </a:rPr>
                        <a:t>TS-39</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SC1DTA-213</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Request forget 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details/Doctor details </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forget-password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User/doctor should able to request to reset their 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3934350490"/>
                  </a:ext>
                </a:extLst>
              </a:tr>
              <a:tr h="260090">
                <a:tc>
                  <a:txBody>
                    <a:bodyPr/>
                    <a:lstStyle/>
                    <a:p>
                      <a:pPr algn="l" fontAlgn="b"/>
                      <a:r>
                        <a:rPr lang="en-US" sz="600" u="none" strike="noStrike" cap="none" spc="0">
                          <a:solidFill>
                            <a:schemeClr val="tx1"/>
                          </a:solidFill>
                          <a:effectLst/>
                        </a:rPr>
                        <a:t>TS-40</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SC1DTA-213</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User/Doctor should get a notification to reset 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details/Doctor details </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forget-password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user/doctor should get a email to reset his pasword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464364827"/>
                  </a:ext>
                </a:extLst>
              </a:tr>
              <a:tr h="260090">
                <a:tc>
                  <a:txBody>
                    <a:bodyPr/>
                    <a:lstStyle/>
                    <a:p>
                      <a:pPr algn="l" fontAlgn="b"/>
                      <a:r>
                        <a:rPr lang="en-US" sz="600" u="none" strike="noStrike" cap="none" spc="0">
                          <a:solidFill>
                            <a:schemeClr val="tx1"/>
                          </a:solidFill>
                          <a:effectLst/>
                        </a:rPr>
                        <a:t>TS-41</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SC1DTA-215</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can able to access doctors calender</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details/Doctor details </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login-&gt; doctor-&gt; calender</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should able to view doctors calender</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158334263"/>
                  </a:ext>
                </a:extLst>
              </a:tr>
              <a:tr h="348993">
                <a:tc>
                  <a:txBody>
                    <a:bodyPr/>
                    <a:lstStyle/>
                    <a:p>
                      <a:pPr algn="l" fontAlgn="b"/>
                      <a:r>
                        <a:rPr lang="en-US" sz="600" u="none" strike="noStrike" cap="none" spc="0">
                          <a:solidFill>
                            <a:schemeClr val="tx1"/>
                          </a:solidFill>
                          <a:effectLst/>
                        </a:rPr>
                        <a:t>TS-42</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SC1DTA-215</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dirty="0">
                          <a:solidFill>
                            <a:schemeClr val="tx1"/>
                          </a:solidFill>
                          <a:effectLst/>
                        </a:rPr>
                        <a:t>User can able to schedule an  appointment with a doctor</a:t>
                      </a:r>
                      <a:endParaRPr lang="en-US" sz="600" b="0" i="0" u="none" strike="noStrike" cap="none" spc="0" dirty="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details/Doctor details, Appointment details </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login-&gt; doctor-&gt; appointment</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should able to make an appointment with a doctor</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548485268"/>
                  </a:ext>
                </a:extLst>
              </a:tr>
              <a:tr h="260090">
                <a:tc>
                  <a:txBody>
                    <a:bodyPr/>
                    <a:lstStyle/>
                    <a:p>
                      <a:pPr algn="l" fontAlgn="b"/>
                      <a:r>
                        <a:rPr lang="en-US" sz="600" u="none" strike="noStrike" cap="none" spc="0">
                          <a:solidFill>
                            <a:schemeClr val="tx1"/>
                          </a:solidFill>
                          <a:effectLst/>
                        </a:rPr>
                        <a:t>TS-43</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SC1DTA-216</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Doctor can view his appointments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login-&gt;my appointments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doctor can able to check all his appointments blocked</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379705194"/>
                  </a:ext>
                </a:extLst>
              </a:tr>
              <a:tr h="260090">
                <a:tc>
                  <a:txBody>
                    <a:bodyPr/>
                    <a:lstStyle/>
                    <a:p>
                      <a:pPr algn="l" fontAlgn="b"/>
                      <a:r>
                        <a:rPr lang="en-US" sz="600" u="none" strike="noStrike" cap="none" spc="0">
                          <a:solidFill>
                            <a:schemeClr val="tx1"/>
                          </a:solidFill>
                          <a:effectLst/>
                        </a:rPr>
                        <a:t>TS-44</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SC1DTA-219</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update user profile </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details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login-&gt;my  profile</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User/Doctoe should able to browse a page where they can see their profile details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46991786"/>
                  </a:ext>
                </a:extLst>
              </a:tr>
              <a:tr h="260090">
                <a:tc>
                  <a:txBody>
                    <a:bodyPr/>
                    <a:lstStyle/>
                    <a:p>
                      <a:pPr algn="l" fontAlgn="b"/>
                      <a:r>
                        <a:rPr lang="en-US" sz="600" u="none" strike="noStrike" cap="none" spc="0">
                          <a:solidFill>
                            <a:schemeClr val="tx1"/>
                          </a:solidFill>
                          <a:effectLst/>
                        </a:rPr>
                        <a:t>TS-45</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SC1DTA-219</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save user profile</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details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login-&gt;my  profile-&gt; save</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User can able to save all the changes made to his profile</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362517612"/>
                  </a:ext>
                </a:extLst>
              </a:tr>
              <a:tr h="260090">
                <a:tc>
                  <a:txBody>
                    <a:bodyPr/>
                    <a:lstStyle/>
                    <a:p>
                      <a:pPr algn="l" fontAlgn="b"/>
                      <a:r>
                        <a:rPr lang="en-US" sz="600" u="none" strike="noStrike" cap="none" spc="0">
                          <a:solidFill>
                            <a:schemeClr val="tx1"/>
                          </a:solidFill>
                          <a:effectLst/>
                        </a:rPr>
                        <a:t>TS-46</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SC1DTA-217</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Send remainder to User about his Appointment</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details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login-&gt; notifications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User should able to get remainder notification about his appointment</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600" u="none" strike="noStrike" cap="none" spc="0">
                          <a:solidFill>
                            <a:schemeClr val="tx1"/>
                          </a:solidFill>
                          <a:effectLst/>
                        </a:rPr>
                        <a:t>Pass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903450563"/>
                  </a:ext>
                </a:extLst>
              </a:tr>
              <a:tr h="260090">
                <a:tc>
                  <a:txBody>
                    <a:bodyPr/>
                    <a:lstStyle/>
                    <a:p>
                      <a:pPr algn="l" fontAlgn="b"/>
                      <a:r>
                        <a:rPr lang="en-US" sz="600" u="none" strike="noStrike" cap="none" spc="0">
                          <a:solidFill>
                            <a:schemeClr val="tx1"/>
                          </a:solidFill>
                          <a:effectLst/>
                        </a:rPr>
                        <a:t>TS-47</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SC1DTA-218</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Send remainder to Doctor about his Appointment</a:t>
                      </a:r>
                      <a:endParaRPr lang="en-US" sz="600" b="0" i="0" u="none" strike="noStrike" cap="none" spc="0">
                        <a:solidFill>
                          <a:schemeClr val="tx1"/>
                        </a:solidFill>
                        <a:effectLst/>
                        <a:latin typeface="Calibri" panose="020F050202020403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Doctor logged into the portal</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login-&gt; notifications</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a:solidFill>
                            <a:schemeClr val="tx1"/>
                          </a:solidFill>
                          <a:effectLst/>
                        </a:rPr>
                        <a:t>Doctor  should able to get remainder notification about his appointment</a:t>
                      </a:r>
                      <a:endParaRPr lang="en-US" sz="600" b="0" i="0" u="none" strike="noStrike" cap="none" spc="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600" u="none" strike="noStrike" cap="none" spc="0" dirty="0">
                          <a:solidFill>
                            <a:schemeClr val="tx1"/>
                          </a:solidFill>
                          <a:effectLst/>
                        </a:rPr>
                        <a:t>Pass</a:t>
                      </a:r>
                      <a:endParaRPr lang="en-US" sz="600" b="0" i="0" u="none" strike="noStrike" cap="none" spc="0" dirty="0">
                        <a:solidFill>
                          <a:schemeClr val="tx1"/>
                        </a:solidFill>
                        <a:effectLst/>
                        <a:latin typeface="Arial" panose="020B0604020202020204" pitchFamily="34" charset="0"/>
                      </a:endParaRPr>
                    </a:p>
                  </a:txBody>
                  <a:tcPr marL="0" marR="17925" marT="7170" marB="53776"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93997689"/>
                  </a:ext>
                </a:extLst>
              </a:tr>
            </a:tbl>
          </a:graphicData>
        </a:graphic>
      </p:graphicFrame>
    </p:spTree>
    <p:extLst>
      <p:ext uri="{BB962C8B-B14F-4D97-AF65-F5344CB8AC3E}">
        <p14:creationId xmlns:p14="http://schemas.microsoft.com/office/powerpoint/2010/main" val="173040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5B3301-C7DE-CFC6-8D8B-CEB7932325B1}"/>
              </a:ext>
            </a:extLst>
          </p:cNvPr>
          <p:cNvSpPr txBox="1"/>
          <p:nvPr/>
        </p:nvSpPr>
        <p:spPr>
          <a:xfrm>
            <a:off x="603504" y="1803654"/>
            <a:ext cx="2283712" cy="1220844"/>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1900" cap="all" spc="200">
                <a:solidFill>
                  <a:srgbClr val="262626"/>
                </a:solidFill>
                <a:latin typeface="+mj-lt"/>
                <a:ea typeface="+mj-ea"/>
                <a:cs typeface="+mj-cs"/>
              </a:rPr>
              <a:t>Stories Not completed</a:t>
            </a:r>
          </a:p>
        </p:txBody>
      </p:sp>
      <p:graphicFrame>
        <p:nvGraphicFramePr>
          <p:cNvPr id="2" name="Table 1">
            <a:extLst>
              <a:ext uri="{FF2B5EF4-FFF2-40B4-BE49-F238E27FC236}">
                <a16:creationId xmlns:a16="http://schemas.microsoft.com/office/drawing/2014/main" id="{3416C1FC-68DF-037A-AEC6-72CBA1B61AB2}"/>
              </a:ext>
            </a:extLst>
          </p:cNvPr>
          <p:cNvGraphicFramePr>
            <a:graphicFrameLocks noGrp="1"/>
          </p:cNvGraphicFramePr>
          <p:nvPr>
            <p:extLst>
              <p:ext uri="{D42A27DB-BD31-4B8C-83A1-F6EECF244321}">
                <p14:modId xmlns:p14="http://schemas.microsoft.com/office/powerpoint/2010/main" val="3404043555"/>
              </p:ext>
            </p:extLst>
          </p:nvPr>
        </p:nvGraphicFramePr>
        <p:xfrm>
          <a:off x="3767328" y="420625"/>
          <a:ext cx="5001768" cy="3986784"/>
        </p:xfrm>
        <a:graphic>
          <a:graphicData uri="http://schemas.openxmlformats.org/drawingml/2006/table">
            <a:tbl>
              <a:tblPr>
                <a:solidFill>
                  <a:srgbClr val="F2F2F2">
                    <a:alpha val="45098"/>
                  </a:srgbClr>
                </a:solidFill>
                <a:tableStyleId>{5C22544A-7EE6-4342-B048-85BDC9FD1C3A}</a:tableStyleId>
              </a:tblPr>
              <a:tblGrid>
                <a:gridCol w="3978068">
                  <a:extLst>
                    <a:ext uri="{9D8B030D-6E8A-4147-A177-3AD203B41FA5}">
                      <a16:colId xmlns:a16="http://schemas.microsoft.com/office/drawing/2014/main" val="267098487"/>
                    </a:ext>
                  </a:extLst>
                </a:gridCol>
                <a:gridCol w="577859">
                  <a:extLst>
                    <a:ext uri="{9D8B030D-6E8A-4147-A177-3AD203B41FA5}">
                      <a16:colId xmlns:a16="http://schemas.microsoft.com/office/drawing/2014/main" val="199298606"/>
                    </a:ext>
                  </a:extLst>
                </a:gridCol>
                <a:gridCol w="445841">
                  <a:extLst>
                    <a:ext uri="{9D8B030D-6E8A-4147-A177-3AD203B41FA5}">
                      <a16:colId xmlns:a16="http://schemas.microsoft.com/office/drawing/2014/main" val="332730048"/>
                    </a:ext>
                  </a:extLst>
                </a:gridCol>
              </a:tblGrid>
              <a:tr h="408285">
                <a:tc>
                  <a:txBody>
                    <a:bodyPr/>
                    <a:lstStyle/>
                    <a:p>
                      <a:pPr algn="l" fontAlgn="b"/>
                      <a:r>
                        <a:rPr lang="en-US" sz="1100" b="1" u="none" strike="noStrike" cap="none" spc="0">
                          <a:solidFill>
                            <a:schemeClr val="tx1"/>
                          </a:solidFill>
                          <a:effectLst/>
                        </a:rPr>
                        <a:t>Name</a:t>
                      </a:r>
                      <a:endParaRPr lang="en-US" sz="1100" b="1"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tc>
                  <a:txBody>
                    <a:bodyPr/>
                    <a:lstStyle/>
                    <a:p>
                      <a:pPr algn="l" fontAlgn="b"/>
                      <a:r>
                        <a:rPr lang="en-US" sz="1100" b="1" u="none" strike="noStrike" cap="none" spc="0">
                          <a:solidFill>
                            <a:schemeClr val="tx1"/>
                          </a:solidFill>
                          <a:effectLst/>
                        </a:rPr>
                        <a:t>Status</a:t>
                      </a:r>
                      <a:endParaRPr lang="en-US" sz="1100" b="1"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tc>
                  <a:txBody>
                    <a:bodyPr/>
                    <a:lstStyle/>
                    <a:p>
                      <a:pPr algn="l" fontAlgn="b"/>
                      <a:r>
                        <a:rPr lang="en-US" sz="1100" b="1" u="none" strike="noStrike" cap="none" spc="0">
                          <a:solidFill>
                            <a:schemeClr val="tx1"/>
                          </a:solidFill>
                          <a:effectLst/>
                        </a:rPr>
                        <a:t>Date</a:t>
                      </a:r>
                      <a:endParaRPr lang="en-US" sz="1100" b="1"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F2F2F2">
                        <a:alpha val="45098"/>
                      </a:srgbClr>
                    </a:solidFill>
                  </a:tcPr>
                </a:tc>
                <a:extLst>
                  <a:ext uri="{0D108BD9-81ED-4DB2-BD59-A6C34878D82A}">
                    <a16:rowId xmlns:a16="http://schemas.microsoft.com/office/drawing/2014/main" val="3979584018"/>
                  </a:ext>
                </a:extLst>
              </a:tr>
              <a:tr h="408285">
                <a:tc>
                  <a:txBody>
                    <a:bodyPr/>
                    <a:lstStyle/>
                    <a:p>
                      <a:pPr algn="l" fontAlgn="b"/>
                      <a:r>
                        <a:rPr lang="en-US" sz="1100" u="none" strike="noStrike" cap="none" spc="0">
                          <a:solidFill>
                            <a:schemeClr val="tx1"/>
                          </a:solidFill>
                          <a:effectLst/>
                        </a:rPr>
                        <a:t>As a user, I can reset my account password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161675311"/>
                  </a:ext>
                </a:extLst>
              </a:tr>
              <a:tr h="408285">
                <a:tc>
                  <a:txBody>
                    <a:bodyPr/>
                    <a:lstStyle/>
                    <a:p>
                      <a:pPr algn="l" fontAlgn="b"/>
                      <a:r>
                        <a:rPr lang="en-US" sz="1100" u="none" strike="noStrike" cap="none" spc="0">
                          <a:solidFill>
                            <a:schemeClr val="tx1"/>
                          </a:solidFill>
                          <a:effectLst/>
                        </a:rPr>
                        <a:t>As a Doctor, I want to be able manage the patient data.</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1618438941"/>
                  </a:ext>
                </a:extLst>
              </a:tr>
              <a:tr h="408285">
                <a:tc>
                  <a:txBody>
                    <a:bodyPr/>
                    <a:lstStyle/>
                    <a:p>
                      <a:pPr algn="l" fontAlgn="b"/>
                      <a:r>
                        <a:rPr lang="en-US" sz="1100" u="none" strike="noStrike" cap="none" spc="0">
                          <a:solidFill>
                            <a:schemeClr val="tx1"/>
                          </a:solidFill>
                          <a:effectLst/>
                        </a:rPr>
                        <a:t>As a user I wanted make an appointment with the doctor</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2027087327"/>
                  </a:ext>
                </a:extLst>
              </a:tr>
              <a:tr h="648453">
                <a:tc>
                  <a:txBody>
                    <a:bodyPr/>
                    <a:lstStyle/>
                    <a:p>
                      <a:pPr algn="l" fontAlgn="b"/>
                      <a:r>
                        <a:rPr lang="en-US" sz="1100" u="none" strike="noStrike" cap="none" spc="0">
                          <a:solidFill>
                            <a:schemeClr val="tx1"/>
                          </a:solidFill>
                          <a:effectLst/>
                        </a:rPr>
                        <a:t>As a doctor I can see all the appoinments avaialble for the day</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828409244"/>
                  </a:ext>
                </a:extLst>
              </a:tr>
              <a:tr h="648453">
                <a:tc>
                  <a:txBody>
                    <a:bodyPr/>
                    <a:lstStyle/>
                    <a:p>
                      <a:pPr algn="l" fontAlgn="b"/>
                      <a:r>
                        <a:rPr lang="en-US" sz="1100" u="none" strike="noStrike" cap="none" spc="0">
                          <a:solidFill>
                            <a:schemeClr val="tx1"/>
                          </a:solidFill>
                          <a:effectLst/>
                        </a:rPr>
                        <a:t>As a admin, I need to send a remainder to the user about his appointment with doctor</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1316748663"/>
                  </a:ext>
                </a:extLst>
              </a:tr>
              <a:tr h="648453">
                <a:tc>
                  <a:txBody>
                    <a:bodyPr/>
                    <a:lstStyle/>
                    <a:p>
                      <a:pPr algn="l" fontAlgn="b"/>
                      <a:r>
                        <a:rPr lang="en-US" sz="1100" u="none" strike="noStrike" cap="none" spc="0" dirty="0">
                          <a:solidFill>
                            <a:schemeClr val="tx1"/>
                          </a:solidFill>
                          <a:effectLst/>
                        </a:rPr>
                        <a:t>As a admin, I need to send a remainder to the doctor about his appointment with user</a:t>
                      </a:r>
                      <a:endParaRPr lang="en-US" sz="1100" b="0" i="0" u="none" strike="noStrike" cap="none" spc="0" dirty="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a:solidFill>
                            <a:schemeClr val="tx1"/>
                          </a:solidFill>
                          <a:effectLst/>
                        </a:rPr>
                        <a:t>TBD</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509812415"/>
                  </a:ext>
                </a:extLst>
              </a:tr>
              <a:tr h="408285">
                <a:tc>
                  <a:txBody>
                    <a:bodyPr/>
                    <a:lstStyle/>
                    <a:p>
                      <a:pPr algn="l" fontAlgn="b"/>
                      <a:r>
                        <a:rPr lang="en-US" sz="1100" u="none" strike="noStrike" cap="none" spc="0">
                          <a:solidFill>
                            <a:schemeClr val="tx1"/>
                          </a:solidFill>
                          <a:effectLst/>
                        </a:rPr>
                        <a:t>As a user, I Can update my profile </a:t>
                      </a:r>
                      <a:endParaRPr lang="en-US" sz="1100" b="0" i="0" u="none" strike="noStrike" cap="none" spc="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b="0" i="0" u="none" strike="noStrike" cap="none" spc="0">
                          <a:solidFill>
                            <a:schemeClr val="tx1"/>
                          </a:solidFill>
                          <a:effectLst/>
                          <a:latin typeface="Calibri" panose="020F0502020204030204" pitchFamily="34" charset="0"/>
                        </a:rPr>
                        <a:t>to-do</a:t>
                      </a: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b"/>
                      <a:r>
                        <a:rPr lang="en-US" sz="1100" u="none" strike="noStrike" cap="none" spc="0" dirty="0">
                          <a:solidFill>
                            <a:schemeClr val="tx1"/>
                          </a:solidFill>
                          <a:effectLst/>
                        </a:rPr>
                        <a:t>TBD</a:t>
                      </a:r>
                      <a:endParaRPr lang="en-US" sz="1100" b="0" i="0" u="none" strike="noStrike" cap="none" spc="0" dirty="0">
                        <a:solidFill>
                          <a:schemeClr val="tx1"/>
                        </a:solidFill>
                        <a:effectLst/>
                        <a:latin typeface="Calibri" panose="020F0502020204030204" pitchFamily="34" charset="0"/>
                      </a:endParaRPr>
                    </a:p>
                  </a:txBody>
                  <a:tcPr marL="13132" marR="13132" marT="82965" marB="0" anchor="b">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2184883119"/>
                  </a:ext>
                </a:extLst>
              </a:tr>
            </a:tbl>
          </a:graphicData>
        </a:graphic>
      </p:graphicFrame>
    </p:spTree>
    <p:extLst>
      <p:ext uri="{BB962C8B-B14F-4D97-AF65-F5344CB8AC3E}">
        <p14:creationId xmlns:p14="http://schemas.microsoft.com/office/powerpoint/2010/main" val="1672543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39"/>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0"/>
          <p:cNvSpPr txBox="1">
            <a:spLocks noGrp="1"/>
          </p:cNvSpPr>
          <p:nvPr>
            <p:ph type="subTitle" idx="1"/>
          </p:nvPr>
        </p:nvSpPr>
        <p:spPr>
          <a:xfrm>
            <a:off x="0" y="645469"/>
            <a:ext cx="9144000" cy="4497900"/>
          </a:xfrm>
          <a:prstGeom prst="rect">
            <a:avLst/>
          </a:prstGeom>
        </p:spPr>
        <p:txBody>
          <a:bodyPr spcFirstLastPara="1" wrap="square" lIns="91425" tIns="91425" rIns="91425" bIns="91425" anchor="t" anchorCtr="0">
            <a:normAutofit/>
          </a:bodyPr>
          <a:lstStyle/>
          <a:p>
            <a:pPr marL="342900" lvl="0" indent="-266700" algn="l" rtl="0">
              <a:spcBef>
                <a:spcPts val="0"/>
              </a:spcBef>
              <a:spcAft>
                <a:spcPts val="0"/>
              </a:spcAft>
              <a:buSzPts val="1600"/>
              <a:buChar char="●"/>
            </a:pPr>
            <a:r>
              <a:rPr lang="en"/>
              <a:t>Recap of the problem statement: "How can a machine learning algorithm be used to detect COVID-19 virus in X-rays and other samples of patients?"</a:t>
            </a:r>
            <a:endParaRPr/>
          </a:p>
          <a:p>
            <a:pPr marL="342900" lvl="0" indent="-266700" algn="l" rtl="0">
              <a:spcBef>
                <a:spcPts val="0"/>
              </a:spcBef>
              <a:spcAft>
                <a:spcPts val="0"/>
              </a:spcAft>
              <a:buSzPts val="1600"/>
              <a:buChar char="●"/>
            </a:pPr>
            <a:r>
              <a:rPr lang="en"/>
              <a:t>Brief overview of the benefits of using machine learning for COVID-19 detection, such as increased accuracy and faster diagnosis</a:t>
            </a:r>
            <a:endParaRPr/>
          </a:p>
          <a:p>
            <a:pPr marL="342900" lvl="0" indent="-266700" algn="l" rtl="0">
              <a:spcBef>
                <a:spcPts val="0"/>
              </a:spcBef>
              <a:spcAft>
                <a:spcPts val="0"/>
              </a:spcAft>
              <a:buSzPts val="1600"/>
              <a:buChar char="●"/>
            </a:pPr>
            <a:r>
              <a:rPr lang="en"/>
              <a:t>Overview of the technological stack used in the project, including programming languages, frameworks, and tools</a:t>
            </a:r>
            <a:endParaRPr/>
          </a:p>
          <a:p>
            <a:pPr marL="342900" lvl="0" indent="-266700" algn="l" rtl="0">
              <a:spcBef>
                <a:spcPts val="0"/>
              </a:spcBef>
              <a:spcAft>
                <a:spcPts val="0"/>
              </a:spcAft>
              <a:buSzPts val="1600"/>
              <a:buChar char="●"/>
            </a:pPr>
            <a:r>
              <a:rPr lang="en"/>
              <a:t>Discussion of the machine learning libraries used, such as Scikit-learn and TensorFlow</a:t>
            </a:r>
            <a:endParaRPr/>
          </a:p>
          <a:p>
            <a:pPr marL="342900" lvl="0" indent="-266700" algn="l" rtl="0">
              <a:spcBef>
                <a:spcPts val="0"/>
              </a:spcBef>
              <a:spcAft>
                <a:spcPts val="0"/>
              </a:spcAft>
              <a:buSzPts val="1600"/>
              <a:buChar char="●"/>
            </a:pPr>
            <a:r>
              <a:rPr lang="en"/>
              <a:t>Overview of the website development tools, including Flask, HTML/CSS, and JavaScript</a:t>
            </a:r>
            <a:endParaRPr/>
          </a:p>
          <a:p>
            <a:pPr marL="342900" lvl="0" indent="-266700" algn="l" rtl="0">
              <a:spcBef>
                <a:spcPts val="0"/>
              </a:spcBef>
              <a:spcAft>
                <a:spcPts val="0"/>
              </a:spcAft>
              <a:buSzPts val="1600"/>
              <a:buChar char="●"/>
            </a:pPr>
            <a:r>
              <a:rPr lang="en"/>
              <a:t>Overview of the needs and requirements of each persona, such as ease of use for the medical professional and patient, and accuracy and interpretability for the researcher</a:t>
            </a:r>
            <a:endParaRPr/>
          </a:p>
          <a:p>
            <a:pPr marL="342900" lvl="0" indent="-266700" algn="l" rtl="0">
              <a:spcBef>
                <a:spcPts val="0"/>
              </a:spcBef>
              <a:spcAft>
                <a:spcPts val="0"/>
              </a:spcAft>
              <a:buSzPts val="1600"/>
              <a:buChar char="●"/>
            </a:pPr>
            <a:r>
              <a:rPr lang="en"/>
              <a:t>Summary of how the project aims to meet the needs of these personas through its design and development.</a:t>
            </a:r>
            <a:endParaRPr/>
          </a:p>
          <a:p>
            <a:pPr marL="342900" lvl="0" indent="-266700" algn="l" rtl="0">
              <a:spcBef>
                <a:spcPts val="0"/>
              </a:spcBef>
              <a:spcAft>
                <a:spcPts val="0"/>
              </a:spcAft>
              <a:buSzPts val="1600"/>
              <a:buChar char="●"/>
            </a:pPr>
            <a:r>
              <a:rPr lang="en"/>
              <a:t>Overview of the sprint retrospective process, including how feedback was gathered and analyzed</a:t>
            </a:r>
            <a:endParaRPr/>
          </a:p>
          <a:p>
            <a:pPr marL="342900" lvl="0" indent="-266700" algn="l" rtl="0">
              <a:spcBef>
                <a:spcPts val="0"/>
              </a:spcBef>
              <a:spcAft>
                <a:spcPts val="0"/>
              </a:spcAft>
              <a:buSzPts val="1600"/>
              <a:buChar char="●"/>
            </a:pPr>
            <a:r>
              <a:rPr lang="en"/>
              <a:t>Overview of the product backlogs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90" y="1169289"/>
            <a:ext cx="7703820" cy="3260979"/>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4727F-B21A-6E09-53D9-F6712DD03ED6}"/>
              </a:ext>
            </a:extLst>
          </p:cNvPr>
          <p:cNvSpPr>
            <a:spLocks noGrp="1"/>
          </p:cNvSpPr>
          <p:nvPr>
            <p:ph type="title"/>
          </p:nvPr>
        </p:nvSpPr>
        <p:spPr>
          <a:xfrm>
            <a:off x="1673352" y="723519"/>
            <a:ext cx="5797296" cy="891540"/>
          </a:xfrm>
          <a:ln>
            <a:solidFill>
              <a:srgbClr val="404040"/>
            </a:solidFill>
          </a:ln>
        </p:spPr>
        <p:txBody>
          <a:bodyPr vert="horz" lIns="182880" tIns="182880" rIns="182880" bIns="182880" rtlCol="0" anchor="ctr">
            <a:normAutofit/>
          </a:bodyPr>
          <a:lstStyle/>
          <a:p>
            <a:pPr defTabSz="914400"/>
            <a:r>
              <a:rPr lang="en-US" sz="1800" spc="200" dirty="0"/>
              <a:t>Improvements made by professor feedback</a:t>
            </a:r>
          </a:p>
        </p:txBody>
      </p:sp>
      <p:pic>
        <p:nvPicPr>
          <p:cNvPr id="7" name="Graphic 6" descr="Chat">
            <a:extLst>
              <a:ext uri="{FF2B5EF4-FFF2-40B4-BE49-F238E27FC236}">
                <a16:creationId xmlns:a16="http://schemas.microsoft.com/office/drawing/2014/main" id="{DADC7955-B48B-4D8A-2626-B5186766A8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7383" y="1861947"/>
            <a:ext cx="2197989" cy="2197989"/>
          </a:xfrm>
          <a:prstGeom prst="rect">
            <a:avLst/>
          </a:prstGeom>
        </p:spPr>
      </p:pic>
    </p:spTree>
    <p:extLst>
      <p:ext uri="{BB962C8B-B14F-4D97-AF65-F5344CB8AC3E}">
        <p14:creationId xmlns:p14="http://schemas.microsoft.com/office/powerpoint/2010/main" val="4100375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020" y="0"/>
            <a:ext cx="9130249" cy="598141"/>
          </a:xfrm>
        </p:spPr>
        <p:txBody>
          <a:bodyPr>
            <a:normAutofit/>
          </a:bodyPr>
          <a:lstStyle/>
          <a:p>
            <a:r>
              <a:rPr lang="en-US" dirty="0"/>
              <a:t>Stories Completed and Stories Not Completed</a:t>
            </a:r>
          </a:p>
        </p:txBody>
      </p:sp>
      <p:sp>
        <p:nvSpPr>
          <p:cNvPr id="3" name="Text Placeholder 2"/>
          <p:cNvSpPr>
            <a:spLocks noGrp="1"/>
          </p:cNvSpPr>
          <p:nvPr>
            <p:ph type="body" idx="1"/>
          </p:nvPr>
        </p:nvSpPr>
        <p:spPr/>
        <p:txBody>
          <a:bodyPr/>
          <a:lstStyle/>
          <a:p>
            <a:endParaRPr lang="en-US" dirty="0"/>
          </a:p>
        </p:txBody>
      </p:sp>
      <p:graphicFrame>
        <p:nvGraphicFramePr>
          <p:cNvPr id="4" name="Table 3"/>
          <p:cNvGraphicFramePr>
            <a:graphicFrameLocks noGrp="1"/>
          </p:cNvGraphicFramePr>
          <p:nvPr/>
        </p:nvGraphicFramePr>
        <p:xfrm>
          <a:off x="151253" y="680643"/>
          <a:ext cx="8793366" cy="4331368"/>
        </p:xfrm>
        <a:graphic>
          <a:graphicData uri="http://schemas.openxmlformats.org/drawingml/2006/table">
            <a:tbl>
              <a:tblPr firstRow="1" bandRow="1">
                <a:tableStyleId>{5C22544A-7EE6-4342-B048-85BDC9FD1C3A}</a:tableStyleId>
              </a:tblPr>
              <a:tblGrid>
                <a:gridCol w="2931122">
                  <a:extLst>
                    <a:ext uri="{9D8B030D-6E8A-4147-A177-3AD203B41FA5}">
                      <a16:colId xmlns:a16="http://schemas.microsoft.com/office/drawing/2014/main" val="20000"/>
                    </a:ext>
                  </a:extLst>
                </a:gridCol>
                <a:gridCol w="2931122">
                  <a:extLst>
                    <a:ext uri="{9D8B030D-6E8A-4147-A177-3AD203B41FA5}">
                      <a16:colId xmlns:a16="http://schemas.microsoft.com/office/drawing/2014/main" val="20001"/>
                    </a:ext>
                  </a:extLst>
                </a:gridCol>
                <a:gridCol w="2931122">
                  <a:extLst>
                    <a:ext uri="{9D8B030D-6E8A-4147-A177-3AD203B41FA5}">
                      <a16:colId xmlns:a16="http://schemas.microsoft.com/office/drawing/2014/main" val="20002"/>
                    </a:ext>
                  </a:extLst>
                </a:gridCol>
              </a:tblGrid>
              <a:tr h="304901">
                <a:tc>
                  <a:txBody>
                    <a:bodyPr/>
                    <a:lstStyle/>
                    <a:p>
                      <a:r>
                        <a:rPr lang="en-US" dirty="0"/>
                        <a:t>Name</a:t>
                      </a:r>
                    </a:p>
                  </a:txBody>
                  <a:tcPr/>
                </a:tc>
                <a:tc>
                  <a:txBody>
                    <a:bodyPr/>
                    <a:lstStyle/>
                    <a:p>
                      <a:r>
                        <a:rPr lang="en-US" dirty="0"/>
                        <a:t>Status</a:t>
                      </a:r>
                    </a:p>
                  </a:txBody>
                  <a:tcPr/>
                </a:tc>
                <a:tc>
                  <a:txBody>
                    <a:bodyPr/>
                    <a:lstStyle/>
                    <a:p>
                      <a:r>
                        <a:rPr lang="en-US" dirty="0"/>
                        <a:t>Date</a:t>
                      </a:r>
                    </a:p>
                  </a:txBody>
                  <a:tcPr/>
                </a:tc>
                <a:extLst>
                  <a:ext uri="{0D108BD9-81ED-4DB2-BD59-A6C34878D82A}">
                    <a16:rowId xmlns:a16="http://schemas.microsoft.com/office/drawing/2014/main" val="10000"/>
                  </a:ext>
                </a:extLst>
              </a:tr>
              <a:tr h="945191">
                <a:tc>
                  <a:txBody>
                    <a:bodyPr/>
                    <a:lstStyle/>
                    <a:p>
                      <a:r>
                        <a:rPr lang="en-US" dirty="0"/>
                        <a:t>As a user I want to login with an extra security like Authentication factor. So</a:t>
                      </a:r>
                      <a:r>
                        <a:rPr lang="en-US" baseline="0" dirty="0"/>
                        <a:t> that I can secure my account.</a:t>
                      </a:r>
                      <a:endParaRPr lang="en-US" dirty="0"/>
                    </a:p>
                  </a:txBody>
                  <a:tcPr/>
                </a:tc>
                <a:tc>
                  <a:txBody>
                    <a:bodyPr/>
                    <a:lstStyle/>
                    <a:p>
                      <a:r>
                        <a:rPr lang="en-US" dirty="0"/>
                        <a:t>Done</a:t>
                      </a:r>
                    </a:p>
                  </a:txBody>
                  <a:tcPr/>
                </a:tc>
                <a:tc>
                  <a:txBody>
                    <a:bodyPr/>
                    <a:lstStyle/>
                    <a:p>
                      <a:r>
                        <a:rPr lang="en-US" dirty="0"/>
                        <a:t>4/08/2023</a:t>
                      </a:r>
                    </a:p>
                  </a:txBody>
                  <a:tcPr/>
                </a:tc>
                <a:extLst>
                  <a:ext uri="{0D108BD9-81ED-4DB2-BD59-A6C34878D82A}">
                    <a16:rowId xmlns:a16="http://schemas.microsoft.com/office/drawing/2014/main" val="10001"/>
                  </a:ext>
                </a:extLst>
              </a:tr>
              <a:tr h="945191">
                <a:tc>
                  <a:txBody>
                    <a:bodyPr/>
                    <a:lstStyle/>
                    <a:p>
                      <a:r>
                        <a:rPr lang="en-US" dirty="0"/>
                        <a:t>As a user I want to communicate more with chat </a:t>
                      </a:r>
                      <a:r>
                        <a:rPr lang="en-US" dirty="0" err="1"/>
                        <a:t>bot</a:t>
                      </a:r>
                      <a:r>
                        <a:rPr lang="en-US" dirty="0"/>
                        <a:t> to discuss more</a:t>
                      </a:r>
                      <a:r>
                        <a:rPr lang="en-US" baseline="0" dirty="0"/>
                        <a:t> details about health condition.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Done</a:t>
                      </a:r>
                    </a:p>
                    <a:p>
                      <a:endParaRPr lang="en-US" b="1" dirty="0"/>
                    </a:p>
                  </a:txBody>
                  <a:tcPr/>
                </a:tc>
                <a:tc>
                  <a:txBody>
                    <a:bodyPr/>
                    <a:lstStyle/>
                    <a:p>
                      <a:r>
                        <a:rPr lang="en-US" dirty="0"/>
                        <a:t>4/09/2023</a:t>
                      </a:r>
                    </a:p>
                  </a:txBody>
                  <a:tcPr/>
                </a:tc>
                <a:extLst>
                  <a:ext uri="{0D108BD9-81ED-4DB2-BD59-A6C34878D82A}">
                    <a16:rowId xmlns:a16="http://schemas.microsoft.com/office/drawing/2014/main" val="10002"/>
                  </a:ext>
                </a:extLst>
              </a:tr>
              <a:tr h="945191">
                <a:tc>
                  <a:txBody>
                    <a:bodyPr/>
                    <a:lstStyle/>
                    <a:p>
                      <a:r>
                        <a:rPr lang="en-US" dirty="0"/>
                        <a:t>As a user I want to provide feedback for doctors. So that it will help others to gather information about</a:t>
                      </a:r>
                      <a:r>
                        <a:rPr lang="en-US" baseline="0" dirty="0"/>
                        <a:t> doctors.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Done</a:t>
                      </a:r>
                    </a:p>
                    <a:p>
                      <a:endParaRPr lang="en-US" dirty="0"/>
                    </a:p>
                  </a:txBody>
                  <a:tcPr/>
                </a:tc>
                <a:tc>
                  <a:txBody>
                    <a:bodyPr/>
                    <a:lstStyle/>
                    <a:p>
                      <a:r>
                        <a:rPr lang="en-US" dirty="0"/>
                        <a:t>4/09/2023</a:t>
                      </a:r>
                    </a:p>
                  </a:txBody>
                  <a:tcPr/>
                </a:tc>
                <a:extLst>
                  <a:ext uri="{0D108BD9-81ED-4DB2-BD59-A6C34878D82A}">
                    <a16:rowId xmlns:a16="http://schemas.microsoft.com/office/drawing/2014/main" val="10003"/>
                  </a:ext>
                </a:extLst>
              </a:tr>
              <a:tr h="731761">
                <a:tc>
                  <a:txBody>
                    <a:bodyPr/>
                    <a:lstStyle/>
                    <a:p>
                      <a:r>
                        <a:rPr lang="en-US" dirty="0"/>
                        <a:t>In order</a:t>
                      </a:r>
                      <a:r>
                        <a:rPr lang="en-US" baseline="0" dirty="0"/>
                        <a:t> to order the COVID-19 tool kit. I want to register as a user.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Done</a:t>
                      </a:r>
                    </a:p>
                    <a:p>
                      <a:endParaRPr lang="en-US" dirty="0"/>
                    </a:p>
                  </a:txBody>
                  <a:tcPr/>
                </a:tc>
                <a:tc>
                  <a:txBody>
                    <a:bodyPr/>
                    <a:lstStyle/>
                    <a:p>
                      <a:r>
                        <a:rPr lang="en-US" dirty="0"/>
                        <a:t>4/11/2023</a:t>
                      </a:r>
                    </a:p>
                  </a:txBody>
                  <a:tcPr/>
                </a:tc>
                <a:extLst>
                  <a:ext uri="{0D108BD9-81ED-4DB2-BD59-A6C34878D82A}">
                    <a16:rowId xmlns:a16="http://schemas.microsoft.com/office/drawing/2014/main" val="10004"/>
                  </a:ext>
                </a:extLst>
              </a:tr>
              <a:tr h="459133">
                <a:tc>
                  <a:txBody>
                    <a:bodyPr/>
                    <a:lstStyle/>
                    <a:p>
                      <a:r>
                        <a:rPr lang="en-US" dirty="0"/>
                        <a:t>Technical</a:t>
                      </a:r>
                      <a:r>
                        <a:rPr lang="en-US" baseline="0" dirty="0"/>
                        <a:t> Paper</a:t>
                      </a:r>
                      <a:endParaRPr lang="en-US" dirty="0"/>
                    </a:p>
                  </a:txBody>
                  <a:tcPr/>
                </a:tc>
                <a:tc>
                  <a:txBody>
                    <a:bodyPr/>
                    <a:lstStyle/>
                    <a:p>
                      <a:r>
                        <a:rPr lang="en-US" dirty="0"/>
                        <a:t>Done</a:t>
                      </a:r>
                    </a:p>
                  </a:txBody>
                  <a:tcPr/>
                </a:tc>
                <a:tc>
                  <a:txBody>
                    <a:bodyPr/>
                    <a:lstStyle/>
                    <a:p>
                      <a:r>
                        <a:rPr lang="en-US" dirty="0"/>
                        <a:t>4/11/2023</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descr="metrics.png"/>
          <p:cNvPicPr>
            <a:picLocks noChangeAspect="1"/>
          </p:cNvPicPr>
          <p:nvPr/>
        </p:nvPicPr>
        <p:blipFill>
          <a:blip r:embed="rId2"/>
          <a:stretch>
            <a:fillRect/>
          </a:stretch>
        </p:blipFill>
        <p:spPr>
          <a:xfrm>
            <a:off x="0" y="0"/>
            <a:ext cx="9144000" cy="5143500"/>
          </a:xfrm>
          <a:prstGeom prst="rect">
            <a:avLst/>
          </a:prstGeom>
        </p:spPr>
      </p:pic>
      <p:sp>
        <p:nvSpPr>
          <p:cNvPr id="4" name="Rectangle 3"/>
          <p:cNvSpPr/>
          <p:nvPr/>
        </p:nvSpPr>
        <p:spPr>
          <a:xfrm>
            <a:off x="4173239" y="3361967"/>
            <a:ext cx="4166364" cy="523220"/>
          </a:xfrm>
          <a:prstGeom prst="rect">
            <a:avLst/>
          </a:prstGeom>
        </p:spPr>
        <p:txBody>
          <a:bodyPr wrap="square">
            <a:spAutoFit/>
          </a:bodyPr>
          <a:lstStyle/>
          <a:p>
            <a:r>
              <a:rPr lang="en-US" sz="2800" dirty="0">
                <a:solidFill>
                  <a:schemeClr val="bg1"/>
                </a:solidFill>
              </a:rPr>
              <a:t>Team Velocity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519545"/>
            <a:ext cx="7030500" cy="683613"/>
          </a:xfrm>
        </p:spPr>
        <p:txBody>
          <a:bodyPr>
            <a:noAutofit/>
          </a:bodyPr>
          <a:lstStyle/>
          <a:p>
            <a:r>
              <a:rPr lang="en-US"/>
              <a:t>Team Velocity</a:t>
            </a:r>
            <a:endParaRPr lang="en-US" dirty="0"/>
          </a:p>
        </p:txBody>
      </p:sp>
      <p:sp>
        <p:nvSpPr>
          <p:cNvPr id="3" name="Text Placeholder 2"/>
          <p:cNvSpPr>
            <a:spLocks noGrp="1"/>
          </p:cNvSpPr>
          <p:nvPr>
            <p:ph type="body" idx="1"/>
          </p:nvPr>
        </p:nvSpPr>
        <p:spPr>
          <a:xfrm>
            <a:off x="1303800" y="1430039"/>
            <a:ext cx="7030500" cy="3561347"/>
          </a:xfrm>
        </p:spPr>
        <p:txBody>
          <a:bodyPr/>
          <a:lstStyle/>
          <a:p>
            <a:endParaRPr lang="en-US" dirty="0"/>
          </a:p>
        </p:txBody>
      </p:sp>
      <p:pic>
        <p:nvPicPr>
          <p:cNvPr id="4" name="Picture 3" descr="velocity.png"/>
          <p:cNvPicPr>
            <a:picLocks noChangeAspect="1"/>
          </p:cNvPicPr>
          <p:nvPr/>
        </p:nvPicPr>
        <p:blipFill>
          <a:blip r:embed="rId3"/>
          <a:stretch>
            <a:fillRect/>
          </a:stretch>
        </p:blipFill>
        <p:spPr>
          <a:xfrm>
            <a:off x="828874" y="1260763"/>
            <a:ext cx="7967050" cy="376497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600" y="482600"/>
            <a:ext cx="2522980" cy="1296033"/>
          </a:xfrm>
          <a:noFill/>
          <a:ln>
            <a:solidFill>
              <a:schemeClr val="bg1"/>
            </a:solidFill>
          </a:ln>
        </p:spPr>
        <p:txBody>
          <a:bodyPr vert="horz" wrap="square" lIns="182880" tIns="182880" rIns="182880" bIns="182880" rtlCol="0" anchor="ctr">
            <a:normAutofit/>
          </a:bodyPr>
          <a:lstStyle/>
          <a:p>
            <a:pPr defTabSz="914400">
              <a:spcBef>
                <a:spcPct val="0"/>
              </a:spcBef>
            </a:pPr>
            <a:r>
              <a:rPr lang="en-US" sz="1500" spc="200">
                <a:solidFill>
                  <a:schemeClr val="bg1"/>
                </a:solidFill>
              </a:rPr>
              <a:t>Team's historical velocity (average)</a:t>
            </a:r>
          </a:p>
        </p:txBody>
      </p:sp>
      <p:sp>
        <p:nvSpPr>
          <p:cNvPr id="3" name="Text Placeholder 2"/>
          <p:cNvSpPr>
            <a:spLocks noGrp="1"/>
          </p:cNvSpPr>
          <p:nvPr>
            <p:ph type="body" idx="1"/>
          </p:nvPr>
        </p:nvSpPr>
        <p:spPr>
          <a:xfrm>
            <a:off x="482601" y="1978533"/>
            <a:ext cx="2522980" cy="2561716"/>
          </a:xfrm>
        </p:spPr>
        <p:txBody>
          <a:bodyPr vert="horz" lIns="91440" tIns="45720" rIns="91440" bIns="45720" rtlCol="0">
            <a:normAutofit/>
          </a:bodyPr>
          <a:lstStyle/>
          <a:p>
            <a:pPr indent="-228600" defTabSz="914400">
              <a:spcBef>
                <a:spcPts val="1000"/>
              </a:spcBef>
              <a:buFont typeface="Arial" panose="020B0604020202020204" pitchFamily="34" charset="0"/>
              <a:buChar char="•"/>
            </a:pPr>
            <a:r>
              <a:rPr lang="en-US" dirty="0">
                <a:solidFill>
                  <a:schemeClr val="bg1"/>
                </a:solidFill>
              </a:rPr>
              <a:t>T</a:t>
            </a:r>
            <a:r>
              <a:rPr lang="en-US" b="0" i="0" dirty="0">
                <a:solidFill>
                  <a:schemeClr val="bg1"/>
                </a:solidFill>
                <a:effectLst/>
              </a:rPr>
              <a:t>weaked after hearing from professors</a:t>
            </a:r>
            <a:endParaRPr lang="en-US" dirty="0">
              <a:solidFill>
                <a:schemeClr val="bg1"/>
              </a:solidFill>
            </a:endParaRPr>
          </a:p>
          <a:p>
            <a:pPr indent="-228600" defTabSz="914400">
              <a:spcBef>
                <a:spcPts val="1000"/>
              </a:spcBef>
              <a:buFont typeface="Arial" panose="020B0604020202020204" pitchFamily="34" charset="0"/>
              <a:buChar char="•"/>
            </a:pPr>
            <a:endParaRPr lang="en-US" dirty="0">
              <a:solidFill>
                <a:schemeClr val="bg1"/>
              </a:solidFill>
            </a:endParaRPr>
          </a:p>
        </p:txBody>
      </p:sp>
      <p:pic>
        <p:nvPicPr>
          <p:cNvPr id="4" name="Picture 3" descr="Sprint 2, Sprint 3 and Average.jpg"/>
          <p:cNvPicPr>
            <a:picLocks noChangeAspect="1"/>
          </p:cNvPicPr>
          <p:nvPr/>
        </p:nvPicPr>
        <p:blipFill>
          <a:blip r:embed="rId2"/>
          <a:stretch>
            <a:fillRect/>
          </a:stretch>
        </p:blipFill>
        <p:spPr>
          <a:xfrm>
            <a:off x="4288536" y="482600"/>
            <a:ext cx="4057649" cy="40576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5" name="Rectangle 103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600" y="482600"/>
            <a:ext cx="2522980" cy="1296033"/>
          </a:xfrm>
          <a:noFill/>
          <a:ln>
            <a:solidFill>
              <a:schemeClr val="bg1"/>
            </a:solidFill>
          </a:ln>
        </p:spPr>
        <p:txBody>
          <a:bodyPr vert="horz" wrap="square" lIns="182880" tIns="182880" rIns="182880" bIns="182880" rtlCol="0" anchor="ctr">
            <a:normAutofit/>
          </a:bodyPr>
          <a:lstStyle/>
          <a:p>
            <a:pPr defTabSz="914400">
              <a:spcBef>
                <a:spcPct val="0"/>
              </a:spcBef>
            </a:pPr>
            <a:r>
              <a:rPr lang="en-US" sz="2400" spc="200">
                <a:solidFill>
                  <a:schemeClr val="bg1"/>
                </a:solidFill>
              </a:rPr>
              <a:t>Burn down Charts</a:t>
            </a:r>
          </a:p>
        </p:txBody>
      </p:sp>
      <p:sp>
        <p:nvSpPr>
          <p:cNvPr id="3" name="Text Placeholder 2"/>
          <p:cNvSpPr>
            <a:spLocks noGrp="1"/>
          </p:cNvSpPr>
          <p:nvPr>
            <p:ph type="body" idx="1"/>
          </p:nvPr>
        </p:nvSpPr>
        <p:spPr>
          <a:xfrm>
            <a:off x="482601" y="1978533"/>
            <a:ext cx="2219502" cy="2542096"/>
          </a:xfrm>
        </p:spPr>
        <p:txBody>
          <a:bodyPr vert="horz" lIns="91440" tIns="45720" rIns="91440" bIns="45720" rtlCol="0">
            <a:normAutofit/>
          </a:bodyPr>
          <a:lstStyle/>
          <a:p>
            <a:pPr indent="-228600" defTabSz="914400">
              <a:spcBef>
                <a:spcPts val="1000"/>
              </a:spcBef>
              <a:buFont typeface="Arial" panose="020B0604020202020204" pitchFamily="34" charset="0"/>
              <a:buChar char="•"/>
            </a:pPr>
            <a:r>
              <a:rPr lang="en-US" dirty="0">
                <a:solidFill>
                  <a:schemeClr val="bg1"/>
                </a:solidFill>
              </a:rPr>
              <a:t>T</a:t>
            </a:r>
            <a:r>
              <a:rPr lang="en-US" b="0" i="0" dirty="0">
                <a:solidFill>
                  <a:schemeClr val="bg1"/>
                </a:solidFill>
                <a:effectLst/>
              </a:rPr>
              <a:t>weaked after hearing from professors</a:t>
            </a:r>
            <a:endParaRPr lang="en-US" dirty="0">
              <a:solidFill>
                <a:schemeClr val="bg1"/>
              </a:solidFill>
            </a:endParaRPr>
          </a:p>
        </p:txBody>
      </p:sp>
      <p:pic>
        <p:nvPicPr>
          <p:cNvPr id="1026" name="Picture 2"/>
          <p:cNvPicPr>
            <a:picLocks noChangeAspect="1" noChangeArrowheads="1"/>
          </p:cNvPicPr>
          <p:nvPr/>
        </p:nvPicPr>
        <p:blipFill>
          <a:blip r:embed="rId2"/>
          <a:stretch>
            <a:fillRect/>
          </a:stretch>
        </p:blipFill>
        <p:spPr bwMode="auto">
          <a:xfrm>
            <a:off x="3973322" y="1245644"/>
            <a:ext cx="4688077" cy="2531561"/>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598575"/>
            <a:ext cx="7030500" cy="673335"/>
          </a:xfrm>
        </p:spPr>
        <p:txBody>
          <a:bodyPr/>
          <a:lstStyle/>
          <a:p>
            <a:r>
              <a:rPr lang="en-US" dirty="0"/>
              <a:t>Completed/Committed Ratio</a:t>
            </a:r>
          </a:p>
        </p:txBody>
      </p:sp>
      <p:sp>
        <p:nvSpPr>
          <p:cNvPr id="3" name="Text Placeholder 2"/>
          <p:cNvSpPr>
            <a:spLocks noGrp="1"/>
          </p:cNvSpPr>
          <p:nvPr>
            <p:ph type="body" idx="1"/>
          </p:nvPr>
        </p:nvSpPr>
        <p:spPr>
          <a:xfrm>
            <a:off x="1303800" y="1347537"/>
            <a:ext cx="7030500" cy="3533846"/>
          </a:xfrm>
        </p:spPr>
        <p:txBody>
          <a:bodyPr/>
          <a:lstStyle/>
          <a:p>
            <a:r>
              <a:rPr lang="en-US" dirty="0"/>
              <a:t>The percentage of all tales delivered in a sprint that match the ones that were committed is known as the story completion ratio. </a:t>
            </a:r>
            <a:br>
              <a:rPr lang="en-US" dirty="0"/>
            </a:br>
            <a:endParaRPr lang="en-US" dirty="0"/>
          </a:p>
          <a:p>
            <a:r>
              <a:rPr lang="en-US" dirty="0"/>
              <a:t>The story completion ratio for this team will be 96% since we commit 36 user stories in a sprint and deliver 34, as a result. </a:t>
            </a:r>
          </a:p>
          <a:p>
            <a:endParaRPr lang="en-US" dirty="0"/>
          </a:p>
          <a:p>
            <a:r>
              <a:rPr lang="en-US" dirty="0"/>
              <a:t>Story completion ratio is calculated as (total number of delivered stories / total number of committed stories) x 100.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598575"/>
            <a:ext cx="7030500" cy="659584"/>
          </a:xfrm>
        </p:spPr>
        <p:txBody>
          <a:bodyPr/>
          <a:lstStyle/>
          <a:p>
            <a:endParaRPr lang="en-US" dirty="0"/>
          </a:p>
        </p:txBody>
      </p:sp>
      <p:sp>
        <p:nvSpPr>
          <p:cNvPr id="3" name="Text Placeholder 2"/>
          <p:cNvSpPr>
            <a:spLocks noGrp="1"/>
          </p:cNvSpPr>
          <p:nvPr>
            <p:ph type="body" idx="1"/>
          </p:nvPr>
        </p:nvSpPr>
        <p:spPr>
          <a:xfrm>
            <a:off x="1303800" y="1423164"/>
            <a:ext cx="7030500" cy="3108486"/>
          </a:xfrm>
        </p:spPr>
        <p:txBody>
          <a:bodyPr/>
          <a:lstStyle/>
          <a:p>
            <a:endParaRPr lang="en-US" dirty="0"/>
          </a:p>
        </p:txBody>
      </p:sp>
      <p:pic>
        <p:nvPicPr>
          <p:cNvPr id="4" name="Picture 3" descr="Retrospective.png"/>
          <p:cNvPicPr>
            <a:picLocks noChangeAspect="1"/>
          </p:cNvPicPr>
          <p:nvPr/>
        </p:nvPicPr>
        <p:blipFill>
          <a:blip r:embed="rId2"/>
          <a:stretch>
            <a:fillRect/>
          </a:stretch>
        </p:blipFill>
        <p:spPr>
          <a:xfrm>
            <a:off x="0" y="0"/>
            <a:ext cx="9254003" cy="5143500"/>
          </a:xfrm>
          <a:prstGeom prst="rect">
            <a:avLst/>
          </a:prstGeom>
        </p:spPr>
      </p:pic>
      <p:sp>
        <p:nvSpPr>
          <p:cNvPr id="5" name="Rectangle 4"/>
          <p:cNvSpPr/>
          <p:nvPr/>
        </p:nvSpPr>
        <p:spPr>
          <a:xfrm>
            <a:off x="3616350" y="653144"/>
            <a:ext cx="2832576" cy="523220"/>
          </a:xfrm>
          <a:prstGeom prst="rect">
            <a:avLst/>
          </a:prstGeom>
        </p:spPr>
        <p:txBody>
          <a:bodyPr wrap="square">
            <a:spAutoFit/>
          </a:bodyPr>
          <a:lstStyle/>
          <a:p>
            <a:r>
              <a:rPr lang="en-US" sz="2800" dirty="0"/>
              <a:t>Retrospective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Went Well</a:t>
            </a:r>
          </a:p>
        </p:txBody>
      </p:sp>
      <p:sp>
        <p:nvSpPr>
          <p:cNvPr id="3" name="Text Placeholder 2"/>
          <p:cNvSpPr>
            <a:spLocks noGrp="1"/>
          </p:cNvSpPr>
          <p:nvPr>
            <p:ph type="body" idx="1"/>
          </p:nvPr>
        </p:nvSpPr>
        <p:spPr>
          <a:xfrm>
            <a:off x="1303800" y="1512541"/>
            <a:ext cx="7030500" cy="3019109"/>
          </a:xfrm>
        </p:spPr>
        <p:txBody>
          <a:bodyPr/>
          <a:lstStyle/>
          <a:p>
            <a:r>
              <a:rPr lang="en-US" dirty="0"/>
              <a:t>Our deliverable was uploaded without any problems and on schedule. This time, we worked well together as well. Because we meet and talk more with all of our teammates.</a:t>
            </a:r>
          </a:p>
          <a:p>
            <a:r>
              <a:rPr lang="en-US" dirty="0"/>
              <a:t>We have talked about the work, and we clearly understand our responsibilities with regard to it.</a:t>
            </a:r>
          </a:p>
          <a:p>
            <a:r>
              <a:rPr lang="en-US" dirty="0"/>
              <a:t>We have a great time discussing the project further, and the time truly helps us to submit our work on schedule.</a:t>
            </a:r>
          </a:p>
          <a:p>
            <a:r>
              <a:rPr lang="en-US" dirty="0"/>
              <a:t>Every member of the group contributes ideas to the project.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needs Improvement</a:t>
            </a:r>
          </a:p>
        </p:txBody>
      </p:sp>
      <p:sp>
        <p:nvSpPr>
          <p:cNvPr id="3" name="Text Placeholder 2"/>
          <p:cNvSpPr>
            <a:spLocks noGrp="1"/>
          </p:cNvSpPr>
          <p:nvPr>
            <p:ph type="body" idx="1"/>
          </p:nvPr>
        </p:nvSpPr>
        <p:spPr>
          <a:xfrm>
            <a:off x="1303800" y="1643170"/>
            <a:ext cx="7030500" cy="2888480"/>
          </a:xfrm>
        </p:spPr>
        <p:txBody>
          <a:bodyPr>
            <a:normAutofit/>
          </a:bodyPr>
          <a:lstStyle/>
          <a:p>
            <a:r>
              <a:rPr lang="en-US" dirty="0"/>
              <a:t>This time, we have corrected the errors that we made in the last deliverable, on which the professor provided interpretation.</a:t>
            </a:r>
          </a:p>
          <a:p>
            <a:r>
              <a:rPr lang="en-US" dirty="0"/>
              <a:t>We have updated both the user stories and the acceptance </a:t>
            </a:r>
            <a:r>
              <a:rPr lang="en-US" dirty="0" err="1"/>
              <a:t>critiria</a:t>
            </a:r>
            <a:r>
              <a:rPr lang="en-US" dirty="0"/>
              <a:t> in a single slide, as the lecturer indicated in the lecture regarding the user stories and the acceptance criteria.</a:t>
            </a:r>
          </a:p>
          <a:p>
            <a:r>
              <a:rPr lang="en-US" dirty="0"/>
              <a:t>The Sprint burn-down chart, which we had reviewed at least once a day, was also updated this time.</a:t>
            </a:r>
          </a:p>
          <a:p>
            <a:r>
              <a:rPr lang="en-US" dirty="0"/>
              <a:t>This would make it simpler for us to stay on schedule and guarantee that all urgent tasks are completed on time.</a:t>
            </a:r>
          </a:p>
          <a:p>
            <a:r>
              <a:rPr lang="en-US" dirty="0"/>
              <a:t>We also determine the strengths and weaknesses of our team in regard to our work.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 we take to improve</a:t>
            </a:r>
          </a:p>
        </p:txBody>
      </p:sp>
      <p:sp>
        <p:nvSpPr>
          <p:cNvPr id="3" name="Text Placeholder 2"/>
          <p:cNvSpPr>
            <a:spLocks noGrp="1"/>
          </p:cNvSpPr>
          <p:nvPr>
            <p:ph type="body" idx="1"/>
          </p:nvPr>
        </p:nvSpPr>
        <p:spPr>
          <a:xfrm>
            <a:off x="1303800" y="1643170"/>
            <a:ext cx="7030500" cy="2888480"/>
          </a:xfrm>
        </p:spPr>
        <p:txBody>
          <a:bodyPr>
            <a:normAutofit/>
          </a:bodyPr>
          <a:lstStyle/>
          <a:p>
            <a:r>
              <a:rPr lang="en-US" dirty="0"/>
              <a:t>We must be more committed to the project's aim and purpose.</a:t>
            </a:r>
          </a:p>
          <a:p>
            <a:r>
              <a:rPr lang="en-US" dirty="0"/>
              <a:t>Any threats to the project's success must be identified, and counter measures must be developed.</a:t>
            </a:r>
          </a:p>
          <a:p>
            <a:r>
              <a:rPr lang="en-US" dirty="0"/>
              <a:t>To reduce our negative effects on the project, we must be proactive in controlling these risks.</a:t>
            </a:r>
          </a:p>
          <a:p>
            <a:r>
              <a:rPr lang="en-US" dirty="0"/>
              <a:t>The success of our project depends on having the appropriate people on my team.</a:t>
            </a:r>
          </a:p>
          <a:p>
            <a:r>
              <a:rPr lang="en-US" dirty="0"/>
              <a:t>Verified our team members have the abilities, dedication, and experience required to meet the project's objectives.</a:t>
            </a:r>
          </a:p>
          <a:p>
            <a:r>
              <a:rPr lang="en-US" dirty="0"/>
              <a:t>We take lessons from your successes and failures to improve your project </a:t>
            </a:r>
            <a:r>
              <a:rPr lang="en-US" dirty="0" err="1"/>
              <a:t>delievrable</a:t>
            </a:r>
            <a:r>
              <a:rPr lang="en-US" dirty="0"/>
              <a:t> procedures and techniques over time.</a:t>
            </a:r>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15" name="Content Placeholder 2">
            <a:extLst>
              <a:ext uri="{FF2B5EF4-FFF2-40B4-BE49-F238E27FC236}">
                <a16:creationId xmlns:a16="http://schemas.microsoft.com/office/drawing/2014/main" id="{D92DCD0C-1B27-3EF1-3E86-56D74C30282F}"/>
              </a:ext>
            </a:extLst>
          </p:cNvPr>
          <p:cNvGraphicFramePr>
            <a:graphicFrameLocks noGrp="1"/>
          </p:cNvGraphicFramePr>
          <p:nvPr>
            <p:ph idx="1"/>
            <p:extLst>
              <p:ext uri="{D42A27DB-BD31-4B8C-83A1-F6EECF244321}">
                <p14:modId xmlns:p14="http://schemas.microsoft.com/office/powerpoint/2010/main" val="3489590127"/>
              </p:ext>
            </p:extLst>
          </p:nvPr>
        </p:nvGraphicFramePr>
        <p:xfrm>
          <a:off x="723900" y="1978818"/>
          <a:ext cx="7696200" cy="2330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126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00" y="102476"/>
            <a:ext cx="7030500" cy="614855"/>
          </a:xfrm>
        </p:spPr>
        <p:txBody>
          <a:bodyPr>
            <a:normAutofit/>
          </a:bodyPr>
          <a:lstStyle/>
          <a:p>
            <a:r>
              <a:rPr lang="en-US" dirty="0"/>
              <a:t>                        Sprint-4</a:t>
            </a:r>
          </a:p>
        </p:txBody>
      </p:sp>
      <p:sp>
        <p:nvSpPr>
          <p:cNvPr id="3" name="Text Placeholder 2"/>
          <p:cNvSpPr>
            <a:spLocks noGrp="1"/>
          </p:cNvSpPr>
          <p:nvPr>
            <p:ph type="body" idx="1"/>
          </p:nvPr>
        </p:nvSpPr>
        <p:spPr>
          <a:xfrm>
            <a:off x="1303800" y="1558636"/>
            <a:ext cx="7030500" cy="2973014"/>
          </a:xfrm>
        </p:spPr>
        <p:txBody>
          <a:bodyPr/>
          <a:lstStyle/>
          <a:p>
            <a:endParaRPr lang="en-US" dirty="0"/>
          </a:p>
        </p:txBody>
      </p:sp>
      <p:graphicFrame>
        <p:nvGraphicFramePr>
          <p:cNvPr id="4" name="Table 3"/>
          <p:cNvGraphicFramePr>
            <a:graphicFrameLocks noGrp="1"/>
          </p:cNvGraphicFramePr>
          <p:nvPr/>
        </p:nvGraphicFramePr>
        <p:xfrm>
          <a:off x="441434" y="806142"/>
          <a:ext cx="8355726" cy="4075384"/>
        </p:xfrm>
        <a:graphic>
          <a:graphicData uri="http://schemas.openxmlformats.org/drawingml/2006/table">
            <a:tbl>
              <a:tblPr firstRow="1" bandRow="1">
                <a:tableStyleId>{5C22544A-7EE6-4342-B048-85BDC9FD1C3A}</a:tableStyleId>
              </a:tblPr>
              <a:tblGrid>
                <a:gridCol w="2785242">
                  <a:extLst>
                    <a:ext uri="{9D8B030D-6E8A-4147-A177-3AD203B41FA5}">
                      <a16:colId xmlns:a16="http://schemas.microsoft.com/office/drawing/2014/main" val="20000"/>
                    </a:ext>
                  </a:extLst>
                </a:gridCol>
                <a:gridCol w="2785242">
                  <a:extLst>
                    <a:ext uri="{9D8B030D-6E8A-4147-A177-3AD203B41FA5}">
                      <a16:colId xmlns:a16="http://schemas.microsoft.com/office/drawing/2014/main" val="20001"/>
                    </a:ext>
                  </a:extLst>
                </a:gridCol>
                <a:gridCol w="2785242">
                  <a:extLst>
                    <a:ext uri="{9D8B030D-6E8A-4147-A177-3AD203B41FA5}">
                      <a16:colId xmlns:a16="http://schemas.microsoft.com/office/drawing/2014/main" val="20002"/>
                    </a:ext>
                  </a:extLst>
                </a:gridCol>
              </a:tblGrid>
              <a:tr h="297473">
                <a:tc>
                  <a:txBody>
                    <a:bodyPr/>
                    <a:lstStyle/>
                    <a:p>
                      <a:r>
                        <a:rPr lang="en-US" dirty="0"/>
                        <a:t>Issue Type</a:t>
                      </a:r>
                    </a:p>
                  </a:txBody>
                  <a:tcPr/>
                </a:tc>
                <a:tc>
                  <a:txBody>
                    <a:bodyPr/>
                    <a:lstStyle/>
                    <a:p>
                      <a:r>
                        <a:rPr lang="en-US" dirty="0"/>
                        <a:t>Name</a:t>
                      </a:r>
                    </a:p>
                  </a:txBody>
                  <a:tcPr/>
                </a:tc>
                <a:tc>
                  <a:txBody>
                    <a:bodyPr/>
                    <a:lstStyle/>
                    <a:p>
                      <a:r>
                        <a:rPr lang="en-US" dirty="0"/>
                        <a:t>Status</a:t>
                      </a:r>
                    </a:p>
                  </a:txBody>
                  <a:tcPr/>
                </a:tc>
                <a:extLst>
                  <a:ext uri="{0D108BD9-81ED-4DB2-BD59-A6C34878D82A}">
                    <a16:rowId xmlns:a16="http://schemas.microsoft.com/office/drawing/2014/main" val="10000"/>
                  </a:ext>
                </a:extLst>
              </a:tr>
              <a:tr h="922167">
                <a:tc>
                  <a:txBody>
                    <a:bodyPr/>
                    <a:lstStyle/>
                    <a:p>
                      <a:r>
                        <a:rPr lang="en-US" dirty="0"/>
                        <a:t>Story</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As a user,</a:t>
                      </a:r>
                      <a:r>
                        <a:rPr lang="en-US" baseline="0" dirty="0"/>
                        <a:t> I want to be able to create an account and log in securely to the application.</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 Do</a:t>
                      </a:r>
                    </a:p>
                    <a:p>
                      <a:endParaRPr lang="en-US" dirty="0"/>
                    </a:p>
                  </a:txBody>
                  <a:tcPr/>
                </a:tc>
                <a:extLst>
                  <a:ext uri="{0D108BD9-81ED-4DB2-BD59-A6C34878D82A}">
                    <a16:rowId xmlns:a16="http://schemas.microsoft.com/office/drawing/2014/main" val="10001"/>
                  </a:ext>
                </a:extLst>
              </a:tr>
              <a:tr h="71393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Story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As a user,</a:t>
                      </a:r>
                      <a:r>
                        <a:rPr lang="en-US" baseline="0" dirty="0"/>
                        <a:t> I want to be able manage the patient data.</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 Do</a:t>
                      </a:r>
                    </a:p>
                    <a:p>
                      <a:endParaRPr lang="en-US" dirty="0"/>
                    </a:p>
                  </a:txBody>
                  <a:tcPr/>
                </a:tc>
                <a:extLst>
                  <a:ext uri="{0D108BD9-81ED-4DB2-BD59-A6C34878D82A}">
                    <a16:rowId xmlns:a16="http://schemas.microsoft.com/office/drawing/2014/main" val="10002"/>
                  </a:ext>
                </a:extLst>
              </a:tr>
              <a:tr h="71393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Story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As a user, I want the application to be easy to use and navigate.</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 Do</a:t>
                      </a:r>
                    </a:p>
                    <a:p>
                      <a:endParaRPr lang="en-US" dirty="0"/>
                    </a:p>
                  </a:txBody>
                  <a:tcPr/>
                </a:tc>
                <a:extLst>
                  <a:ext uri="{0D108BD9-81ED-4DB2-BD59-A6C34878D82A}">
                    <a16:rowId xmlns:a16="http://schemas.microsoft.com/office/drawing/2014/main" val="10003"/>
                  </a:ext>
                </a:extLst>
              </a:tr>
              <a:tr h="1130399">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Story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As a user, I want to receive notifications</a:t>
                      </a:r>
                      <a:r>
                        <a:rPr lang="en-US" baseline="0" dirty="0"/>
                        <a:t> when analysis results are available or when my account is updated.</a:t>
                      </a:r>
                      <a:endParaRPr lang="en-US" dirty="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To Do</a:t>
                      </a:r>
                    </a:p>
                    <a:p>
                      <a:endParaRPr lang="en-US" dirty="0"/>
                    </a:p>
                  </a:txBody>
                  <a:tcPr/>
                </a:tc>
                <a:extLst>
                  <a:ext uri="{0D108BD9-81ED-4DB2-BD59-A6C34878D82A}">
                    <a16:rowId xmlns:a16="http://schemas.microsoft.com/office/drawing/2014/main" val="10004"/>
                  </a:ext>
                </a:extLst>
              </a:tr>
              <a:tr h="297473">
                <a:tc>
                  <a:txBody>
                    <a:bodyPr/>
                    <a:lstStyle/>
                    <a:p>
                      <a:r>
                        <a:rPr lang="en-US" dirty="0"/>
                        <a:t>Task</a:t>
                      </a:r>
                    </a:p>
                  </a:txBody>
                  <a:tcPr/>
                </a:tc>
                <a:tc>
                  <a:txBody>
                    <a:bodyPr/>
                    <a:lstStyle/>
                    <a:p>
                      <a:r>
                        <a:rPr lang="en-US" dirty="0"/>
                        <a:t>Technical</a:t>
                      </a:r>
                      <a:r>
                        <a:rPr lang="en-US" baseline="0" dirty="0"/>
                        <a:t> Paper</a:t>
                      </a:r>
                      <a:endParaRPr lang="en-US" dirty="0"/>
                    </a:p>
                  </a:txBody>
                  <a:tcPr/>
                </a:tc>
                <a:tc>
                  <a:txBody>
                    <a:bodyPr/>
                    <a:lstStyle/>
                    <a:p>
                      <a:r>
                        <a:rPr lang="en-US" dirty="0"/>
                        <a:t>To Do</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1"/>
          <p:cNvPicPr preferRelativeResize="0"/>
          <p:nvPr/>
        </p:nvPicPr>
        <p:blipFill>
          <a:blip r:embed="rId3">
            <a:alphaModFix/>
          </a:blip>
          <a:stretch>
            <a:fillRect/>
          </a:stretch>
        </p:blipFill>
        <p:spPr>
          <a:xfrm>
            <a:off x="0" y="11942"/>
            <a:ext cx="9143999" cy="51315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folded t-shirts">
            <a:extLst>
              <a:ext uri="{FF2B5EF4-FFF2-40B4-BE49-F238E27FC236}">
                <a16:creationId xmlns:a16="http://schemas.microsoft.com/office/drawing/2014/main" id="{0B91362E-D9D5-DA7A-DE63-A912AE05AD8B}"/>
              </a:ext>
            </a:extLst>
          </p:cNvPr>
          <p:cNvPicPr>
            <a:picLocks noChangeAspect="1"/>
          </p:cNvPicPr>
          <p:nvPr/>
        </p:nvPicPr>
        <p:blipFill rotWithShape="1">
          <a:blip r:embed="rId2">
            <a:alphaModFix amt="40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E3EC57C2-A960-B6C3-6355-0F6D09CE41DB}"/>
              </a:ext>
            </a:extLst>
          </p:cNvPr>
          <p:cNvSpPr>
            <a:spLocks noGrp="1"/>
          </p:cNvSpPr>
          <p:nvPr>
            <p:ph type="title"/>
          </p:nvPr>
        </p:nvSpPr>
        <p:spPr>
          <a:xfrm>
            <a:off x="1200150" y="1790058"/>
            <a:ext cx="6743700" cy="1234440"/>
          </a:xfrm>
          <a:noFill/>
          <a:ln w="38100" cap="sq">
            <a:solidFill>
              <a:schemeClr val="tx1"/>
            </a:solidFill>
            <a:miter lim="800000"/>
          </a:ln>
        </p:spPr>
        <p:txBody>
          <a:bodyPr vert="horz" lIns="274320" tIns="182880" rIns="274320" bIns="182880" rtlCol="0" anchor="ctr" anchorCtr="1">
            <a:normAutofit/>
          </a:bodyPr>
          <a:lstStyle/>
          <a:p>
            <a:pPr defTabSz="914400">
              <a:spcBef>
                <a:spcPct val="0"/>
              </a:spcBef>
            </a:pPr>
            <a:r>
              <a:rPr lang="en-US" sz="3800" spc="200">
                <a:solidFill>
                  <a:schemeClr val="tx1"/>
                </a:solidFill>
              </a:rPr>
              <a:t>Project description</a:t>
            </a:r>
          </a:p>
        </p:txBody>
      </p:sp>
    </p:spTree>
    <p:extLst>
      <p:ext uri="{BB962C8B-B14F-4D97-AF65-F5344CB8AC3E}">
        <p14:creationId xmlns:p14="http://schemas.microsoft.com/office/powerpoint/2010/main" val="44029790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 Placeholder 2">
            <a:extLst>
              <a:ext uri="{FF2B5EF4-FFF2-40B4-BE49-F238E27FC236}">
                <a16:creationId xmlns:a16="http://schemas.microsoft.com/office/drawing/2014/main" id="{9108356A-E564-5ADC-7116-98B26361F80C}"/>
              </a:ext>
            </a:extLst>
          </p:cNvPr>
          <p:cNvGraphicFramePr/>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9930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51435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9516F-F012-46C3-13A0-64B2B73C1B33}"/>
              </a:ext>
            </a:extLst>
          </p:cNvPr>
          <p:cNvSpPr>
            <a:spLocks noGrp="1"/>
          </p:cNvSpPr>
          <p:nvPr>
            <p:ph type="ctrTitle"/>
          </p:nvPr>
        </p:nvSpPr>
        <p:spPr>
          <a:xfrm>
            <a:off x="1200150" y="1772492"/>
            <a:ext cx="6743700" cy="1269578"/>
          </a:xfrm>
        </p:spPr>
        <p:txBody>
          <a:bodyPr>
            <a:normAutofit/>
          </a:bodyPr>
          <a:lstStyle/>
          <a:p>
            <a:r>
              <a:rPr lang="en-US" dirty="0"/>
              <a:t>Team members</a:t>
            </a:r>
          </a:p>
        </p:txBody>
      </p:sp>
      <p:sp>
        <p:nvSpPr>
          <p:cNvPr id="8" name="Subtitle 2">
            <a:extLst>
              <a:ext uri="{FF2B5EF4-FFF2-40B4-BE49-F238E27FC236}">
                <a16:creationId xmlns:a16="http://schemas.microsoft.com/office/drawing/2014/main" id="{CCF041E9-C36D-FE18-3C9E-EDB939082971}"/>
              </a:ext>
            </a:extLst>
          </p:cNvPr>
          <p:cNvSpPr>
            <a:spLocks noGrp="1"/>
          </p:cNvSpPr>
          <p:nvPr>
            <p:ph type="subTitle" idx="1"/>
          </p:nvPr>
        </p:nvSpPr>
        <p:spPr>
          <a:xfrm>
            <a:off x="4934415" y="4031166"/>
            <a:ext cx="2996966" cy="568711"/>
          </a:xfrm>
        </p:spPr>
        <p:txBody>
          <a:bodyPr>
            <a:normAutofit/>
          </a:bodyPr>
          <a:lstStyle/>
          <a:p>
            <a:pPr algn="r"/>
            <a:endParaRPr lang="en-US">
              <a:solidFill>
                <a:schemeClr val="bg1"/>
              </a:solidFill>
            </a:endParaRPr>
          </a:p>
        </p:txBody>
      </p:sp>
    </p:spTree>
    <p:extLst>
      <p:ext uri="{BB962C8B-B14F-4D97-AF65-F5344CB8AC3E}">
        <p14:creationId xmlns:p14="http://schemas.microsoft.com/office/powerpoint/2010/main" val="3202561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7" y="603504"/>
            <a:ext cx="7934706" cy="3936492"/>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4324-8F10-4614-BFE4-2E3C7F3E1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5059" y="843534"/>
            <a:ext cx="3072384" cy="3456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E952EC-AFF6-4197-9272-C0D7C0F5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28" y="1005686"/>
            <a:ext cx="1616872" cy="18521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sunglasses&#10;&#10;Description automatically generated with low confidence">
            <a:extLst>
              <a:ext uri="{FF2B5EF4-FFF2-40B4-BE49-F238E27FC236}">
                <a16:creationId xmlns:a16="http://schemas.microsoft.com/office/drawing/2014/main" id="{836651DE-141D-D0E3-9AB8-CF1F5510EB7B}"/>
              </a:ext>
            </a:extLst>
          </p:cNvPr>
          <p:cNvPicPr>
            <a:picLocks noChangeAspect="1"/>
          </p:cNvPicPr>
          <p:nvPr/>
        </p:nvPicPr>
        <p:blipFill rotWithShape="1">
          <a:blip r:embed="rId2"/>
          <a:srcRect b="25813"/>
          <a:stretch/>
        </p:blipFill>
        <p:spPr>
          <a:xfrm>
            <a:off x="1840514" y="1213766"/>
            <a:ext cx="1451702" cy="1435964"/>
          </a:xfrm>
          <a:prstGeom prst="rect">
            <a:avLst/>
          </a:prstGeom>
        </p:spPr>
      </p:pic>
      <p:sp>
        <p:nvSpPr>
          <p:cNvPr id="18" name="Rectangle 17">
            <a:extLst>
              <a:ext uri="{FF2B5EF4-FFF2-40B4-BE49-F238E27FC236}">
                <a16:creationId xmlns:a16="http://schemas.microsoft.com/office/drawing/2014/main" id="{D09AAB66-CD8D-477A-A21A-2105E6D82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877" y="1005687"/>
            <a:ext cx="1064104" cy="13717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person standing on a balcony overlooking a city at night&#10;&#10;Description automatically generated with medium confidence">
            <a:extLst>
              <a:ext uri="{FF2B5EF4-FFF2-40B4-BE49-F238E27FC236}">
                <a16:creationId xmlns:a16="http://schemas.microsoft.com/office/drawing/2014/main" id="{8DC6CCEE-2EF8-9EEE-FB3A-10040A708DC0}"/>
              </a:ext>
            </a:extLst>
          </p:cNvPr>
          <p:cNvPicPr>
            <a:picLocks noChangeAspect="1"/>
          </p:cNvPicPr>
          <p:nvPr/>
        </p:nvPicPr>
        <p:blipFill rotWithShape="1">
          <a:blip r:embed="rId3"/>
          <a:srcRect t="9573" b="16327"/>
          <a:stretch/>
        </p:blipFill>
        <p:spPr>
          <a:xfrm>
            <a:off x="3534446" y="1249732"/>
            <a:ext cx="898965" cy="888178"/>
          </a:xfrm>
          <a:prstGeom prst="rect">
            <a:avLst/>
          </a:prstGeom>
        </p:spPr>
      </p:pic>
      <p:sp>
        <p:nvSpPr>
          <p:cNvPr id="20" name="Rectangle 19">
            <a:extLst>
              <a:ext uri="{FF2B5EF4-FFF2-40B4-BE49-F238E27FC236}">
                <a16:creationId xmlns:a16="http://schemas.microsoft.com/office/drawing/2014/main" id="{46A326B9-FD78-4195-A659-95DAFC1DD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28" y="2938887"/>
            <a:ext cx="1616872" cy="11989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dark, staring, spectacles&#10;&#10;Description automatically generated">
            <a:extLst>
              <a:ext uri="{FF2B5EF4-FFF2-40B4-BE49-F238E27FC236}">
                <a16:creationId xmlns:a16="http://schemas.microsoft.com/office/drawing/2014/main" id="{6DDF4BAD-C2B3-41FE-CD15-CE207DD3CDD8}"/>
              </a:ext>
            </a:extLst>
          </p:cNvPr>
          <p:cNvPicPr>
            <a:picLocks noChangeAspect="1"/>
          </p:cNvPicPr>
          <p:nvPr/>
        </p:nvPicPr>
        <p:blipFill rotWithShape="1">
          <a:blip r:embed="rId4"/>
          <a:srcRect r="-6" b="1078"/>
          <a:stretch/>
        </p:blipFill>
        <p:spPr>
          <a:xfrm>
            <a:off x="2042507" y="3019963"/>
            <a:ext cx="1047715" cy="1036359"/>
          </a:xfrm>
          <a:prstGeom prst="rect">
            <a:avLst/>
          </a:prstGeom>
        </p:spPr>
      </p:pic>
      <p:sp>
        <p:nvSpPr>
          <p:cNvPr id="22" name="Rectangle 21">
            <a:extLst>
              <a:ext uri="{FF2B5EF4-FFF2-40B4-BE49-F238E27FC236}">
                <a16:creationId xmlns:a16="http://schemas.microsoft.com/office/drawing/2014/main" id="{13DAFF6B-5BEC-4153-93E9-6B735BC1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877" y="2470007"/>
            <a:ext cx="1064104" cy="1447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in front of a white wall&#10;&#10;Description automatically generated">
            <a:extLst>
              <a:ext uri="{FF2B5EF4-FFF2-40B4-BE49-F238E27FC236}">
                <a16:creationId xmlns:a16="http://schemas.microsoft.com/office/drawing/2014/main" id="{C1FB080C-9946-FD3D-7E34-591F98E7F05B}"/>
              </a:ext>
            </a:extLst>
          </p:cNvPr>
          <p:cNvPicPr>
            <a:picLocks noChangeAspect="1"/>
          </p:cNvPicPr>
          <p:nvPr/>
        </p:nvPicPr>
        <p:blipFill rotWithShape="1">
          <a:blip r:embed="rId5"/>
          <a:srcRect b="25813"/>
          <a:stretch/>
        </p:blipFill>
        <p:spPr>
          <a:xfrm>
            <a:off x="3534446" y="2749298"/>
            <a:ext cx="898965" cy="889220"/>
          </a:xfrm>
          <a:prstGeom prst="rect">
            <a:avLst/>
          </a:prstGeom>
        </p:spPr>
      </p:pic>
      <p:pic>
        <p:nvPicPr>
          <p:cNvPr id="10" name="Content Placeholder 140" descr="A person standing in front of a white wall&#10;&#10;Description automatically generated with medium confidence">
            <a:extLst>
              <a:ext uri="{FF2B5EF4-FFF2-40B4-BE49-F238E27FC236}">
                <a16:creationId xmlns:a16="http://schemas.microsoft.com/office/drawing/2014/main" id="{8EEA7D15-E733-4F26-3DCB-B8E38E646A29}"/>
              </a:ext>
            </a:extLst>
          </p:cNvPr>
          <p:cNvPicPr>
            <a:picLocks noGrp="1" noChangeAspect="1"/>
          </p:cNvPicPr>
          <p:nvPr>
            <p:ph idx="1"/>
          </p:nvPr>
        </p:nvPicPr>
        <p:blipFill>
          <a:blip r:embed="rId6"/>
          <a:stretch>
            <a:fillRect/>
          </a:stretch>
        </p:blipFill>
        <p:spPr>
          <a:xfrm>
            <a:off x="4830312" y="1005686"/>
            <a:ext cx="1145743" cy="1718614"/>
          </a:xfrm>
        </p:spPr>
      </p:pic>
      <p:pic>
        <p:nvPicPr>
          <p:cNvPr id="12" name="Picture 11" descr="A person sitting on a bench&#10;&#10;Description automatically generated with medium confidence">
            <a:extLst>
              <a:ext uri="{FF2B5EF4-FFF2-40B4-BE49-F238E27FC236}">
                <a16:creationId xmlns:a16="http://schemas.microsoft.com/office/drawing/2014/main" id="{EB166387-0472-8865-11E0-3BE51212476A}"/>
              </a:ext>
            </a:extLst>
          </p:cNvPr>
          <p:cNvPicPr>
            <a:picLocks noChangeAspect="1"/>
          </p:cNvPicPr>
          <p:nvPr/>
        </p:nvPicPr>
        <p:blipFill>
          <a:blip r:embed="rId7"/>
          <a:stretch>
            <a:fillRect/>
          </a:stretch>
        </p:blipFill>
        <p:spPr>
          <a:xfrm>
            <a:off x="5976055" y="2952060"/>
            <a:ext cx="1562884" cy="1172163"/>
          </a:xfrm>
          <a:prstGeom prst="rect">
            <a:avLst/>
          </a:prstGeom>
        </p:spPr>
      </p:pic>
      <p:sp>
        <p:nvSpPr>
          <p:cNvPr id="13" name="TextBox 12">
            <a:extLst>
              <a:ext uri="{FF2B5EF4-FFF2-40B4-BE49-F238E27FC236}">
                <a16:creationId xmlns:a16="http://schemas.microsoft.com/office/drawing/2014/main" id="{E1A458B5-6793-4BAA-F26B-C450C14D2DF9}"/>
              </a:ext>
            </a:extLst>
          </p:cNvPr>
          <p:cNvSpPr txBox="1"/>
          <p:nvPr/>
        </p:nvSpPr>
        <p:spPr>
          <a:xfrm>
            <a:off x="6280790" y="1019277"/>
            <a:ext cx="1122123" cy="1590435"/>
          </a:xfrm>
          <a:prstGeom prst="rect">
            <a:avLst/>
          </a:prstGeom>
          <a:noFill/>
        </p:spPr>
        <p:txBody>
          <a:bodyPr wrap="square" rtlCol="0">
            <a:spAutoFit/>
          </a:bodyPr>
          <a:lstStyle/>
          <a:p>
            <a:pPr marL="229743" indent="-229743" defTabSz="306324">
              <a:spcAft>
                <a:spcPts val="600"/>
              </a:spcAft>
              <a:buAutoNum type="arabicPeriod"/>
            </a:pPr>
            <a:r>
              <a:rPr lang="en-US" sz="1206" kern="1200" dirty="0">
                <a:solidFill>
                  <a:schemeClr val="tx1"/>
                </a:solidFill>
                <a:latin typeface="+mn-lt"/>
                <a:ea typeface="+mn-ea"/>
                <a:cs typeface="+mn-cs"/>
              </a:rPr>
              <a:t>Anusha</a:t>
            </a:r>
          </a:p>
          <a:p>
            <a:pPr marL="229743" indent="-229743" defTabSz="306324">
              <a:spcAft>
                <a:spcPts val="600"/>
              </a:spcAft>
              <a:buAutoNum type="arabicPeriod"/>
            </a:pPr>
            <a:r>
              <a:rPr lang="en-US" sz="1206" kern="1200" dirty="0">
                <a:solidFill>
                  <a:schemeClr val="tx1"/>
                </a:solidFill>
                <a:latin typeface="+mn-lt"/>
                <a:ea typeface="+mn-ea"/>
                <a:cs typeface="+mn-cs"/>
              </a:rPr>
              <a:t>Reshma </a:t>
            </a:r>
          </a:p>
          <a:p>
            <a:pPr marL="229743" indent="-229743" defTabSz="306324">
              <a:spcAft>
                <a:spcPts val="600"/>
              </a:spcAft>
              <a:buAutoNum type="arabicPeriod"/>
            </a:pPr>
            <a:r>
              <a:rPr lang="en-US" sz="1206" kern="1200" dirty="0">
                <a:solidFill>
                  <a:schemeClr val="tx1"/>
                </a:solidFill>
                <a:latin typeface="+mn-lt"/>
                <a:ea typeface="+mn-ea"/>
                <a:cs typeface="+mn-cs"/>
              </a:rPr>
              <a:t>Venkatesh</a:t>
            </a:r>
          </a:p>
          <a:p>
            <a:pPr marL="229743" indent="-229743" defTabSz="306324">
              <a:spcAft>
                <a:spcPts val="600"/>
              </a:spcAft>
              <a:buAutoNum type="arabicPeriod"/>
            </a:pPr>
            <a:r>
              <a:rPr lang="en-US" sz="1206" kern="1200" dirty="0" err="1">
                <a:solidFill>
                  <a:schemeClr val="tx1"/>
                </a:solidFill>
                <a:latin typeface="+mn-lt"/>
                <a:ea typeface="+mn-ea"/>
                <a:cs typeface="+mn-cs"/>
              </a:rPr>
              <a:t>Hanith</a:t>
            </a:r>
            <a:endParaRPr lang="en-US" sz="1206" kern="1200" dirty="0">
              <a:solidFill>
                <a:schemeClr val="tx1"/>
              </a:solidFill>
              <a:latin typeface="+mn-lt"/>
              <a:ea typeface="+mn-ea"/>
              <a:cs typeface="+mn-cs"/>
            </a:endParaRPr>
          </a:p>
          <a:p>
            <a:pPr marL="229743" indent="-229743" defTabSz="306324">
              <a:spcAft>
                <a:spcPts val="600"/>
              </a:spcAft>
              <a:buAutoNum type="arabicPeriod"/>
            </a:pPr>
            <a:r>
              <a:rPr lang="en-US" sz="1206" kern="1200" dirty="0">
                <a:solidFill>
                  <a:schemeClr val="tx1"/>
                </a:solidFill>
                <a:latin typeface="+mn-lt"/>
                <a:ea typeface="+mn-ea"/>
                <a:cs typeface="+mn-cs"/>
              </a:rPr>
              <a:t>Vamsi</a:t>
            </a:r>
          </a:p>
          <a:p>
            <a:pPr marL="229743" indent="-229743" defTabSz="306324">
              <a:spcAft>
                <a:spcPts val="600"/>
              </a:spcAft>
              <a:buAutoNum type="arabicPeriod"/>
            </a:pPr>
            <a:r>
              <a:rPr lang="en-US" sz="1206" kern="1200" dirty="0" err="1">
                <a:solidFill>
                  <a:schemeClr val="tx1"/>
                </a:solidFill>
                <a:latin typeface="+mn-lt"/>
                <a:ea typeface="+mn-ea"/>
                <a:cs typeface="+mn-cs"/>
              </a:rPr>
              <a:t>alekhya</a:t>
            </a:r>
            <a:endParaRPr lang="en-US" dirty="0"/>
          </a:p>
        </p:txBody>
      </p:sp>
    </p:spTree>
    <p:extLst>
      <p:ext uri="{BB962C8B-B14F-4D97-AF65-F5344CB8AC3E}">
        <p14:creationId xmlns:p14="http://schemas.microsoft.com/office/powerpoint/2010/main" val="145955721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TotalTime>
  <Words>3354</Words>
  <Application>Microsoft Macintosh PowerPoint</Application>
  <PresentationFormat>On-screen Show (16:9)</PresentationFormat>
  <Paragraphs>438</Paragraphs>
  <Slides>51</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Proxima Nova</vt:lpstr>
      <vt:lpstr>Arial</vt:lpstr>
      <vt:lpstr>Gill Sans MT</vt:lpstr>
      <vt:lpstr>Arial MT</vt:lpstr>
      <vt:lpstr>Maven Pro</vt:lpstr>
      <vt:lpstr>Proxima Nova Semibold</vt:lpstr>
      <vt:lpstr>Calibri</vt:lpstr>
      <vt:lpstr>Parcel</vt:lpstr>
      <vt:lpstr>Slidesgo Final Pages</vt:lpstr>
      <vt:lpstr>SARS COVID-19 DETECTION THROUGH AI  CS-691 </vt:lpstr>
      <vt:lpstr>agenda</vt:lpstr>
      <vt:lpstr>PowerPoint Presentation</vt:lpstr>
      <vt:lpstr>Improvements made by professor feedback</vt:lpstr>
      <vt:lpstr>PowerPoint Presentation</vt:lpstr>
      <vt:lpstr>Project description</vt:lpstr>
      <vt:lpstr>PowerPoint Presentation</vt:lpstr>
      <vt:lpstr>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MVP(Minimum Viable  Product)</vt:lpstr>
      <vt:lpstr>PowerPoint Presentation</vt:lpstr>
      <vt:lpstr>TEAM AGREEMENT</vt:lpstr>
      <vt:lpstr>PowerPoint Presentation</vt:lpstr>
      <vt:lpstr>PowerPoint Presentation</vt:lpstr>
      <vt:lpstr>PowerPoint Presentation</vt:lpstr>
      <vt:lpstr>PowerPoint Presentation</vt:lpstr>
      <vt:lpstr>Sequence Diagram</vt:lpstr>
      <vt:lpstr>ER Diagram</vt:lpstr>
      <vt:lpstr>PowerPoint Presentation</vt:lpstr>
      <vt:lpstr>PowerPoint Presentation</vt:lpstr>
      <vt:lpstr>PowerPoint Presentation</vt:lpstr>
      <vt:lpstr>Sprint Backlog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Stories Completed and Stories Not Completed</vt:lpstr>
      <vt:lpstr>PowerPoint Presentation</vt:lpstr>
      <vt:lpstr>Team Velocity</vt:lpstr>
      <vt:lpstr>Team's historical velocity (average)</vt:lpstr>
      <vt:lpstr>Burn down Charts</vt:lpstr>
      <vt:lpstr>Completed/Committed Ratio</vt:lpstr>
      <vt:lpstr>PowerPoint Presentation</vt:lpstr>
      <vt:lpstr>What Went Well</vt:lpstr>
      <vt:lpstr>What needs Improvement</vt:lpstr>
      <vt:lpstr>Action we take to improve</vt:lpstr>
      <vt:lpstr>                        Sprint-4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VAMSHI KRISHNA</dc:creator>
  <cp:lastModifiedBy>Atluri, Hanith</cp:lastModifiedBy>
  <cp:revision>13</cp:revision>
  <dcterms:modified xsi:type="dcterms:W3CDTF">2023-04-13T14:45:37Z</dcterms:modified>
</cp:coreProperties>
</file>